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1508" r:id="rId2"/>
    <p:sldId id="1509" r:id="rId3"/>
    <p:sldId id="1510" r:id="rId4"/>
    <p:sldId id="1511" r:id="rId5"/>
    <p:sldId id="1512" r:id="rId6"/>
    <p:sldId id="453" r:id="rId7"/>
    <p:sldId id="257" r:id="rId8"/>
    <p:sldId id="455" r:id="rId9"/>
    <p:sldId id="456" r:id="rId10"/>
    <p:sldId id="457" r:id="rId11"/>
    <p:sldId id="454" r:id="rId12"/>
    <p:sldId id="1488" r:id="rId13"/>
    <p:sldId id="1445" r:id="rId14"/>
    <p:sldId id="1449" r:id="rId15"/>
    <p:sldId id="1461" r:id="rId16"/>
    <p:sldId id="1490" r:id="rId17"/>
    <p:sldId id="1494" r:id="rId18"/>
    <p:sldId id="1513" r:id="rId19"/>
    <p:sldId id="1446" r:id="rId20"/>
    <p:sldId id="1493" r:id="rId21"/>
    <p:sldId id="1495" r:id="rId22"/>
    <p:sldId id="1497" r:id="rId23"/>
    <p:sldId id="1492" r:id="rId24"/>
    <p:sldId id="1498" r:id="rId25"/>
    <p:sldId id="1499" r:id="rId26"/>
    <p:sldId id="1500" r:id="rId27"/>
    <p:sldId id="1501" r:id="rId28"/>
    <p:sldId id="1502" r:id="rId29"/>
    <p:sldId id="1514" r:id="rId30"/>
    <p:sldId id="1503" r:id="rId31"/>
    <p:sldId id="1504" r:id="rId32"/>
    <p:sldId id="1505" r:id="rId33"/>
    <p:sldId id="1506" r:id="rId34"/>
    <p:sldId id="1507" r:id="rId35"/>
    <p:sldId id="151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52" autoAdjust="0"/>
  </p:normalViewPr>
  <p:slideViewPr>
    <p:cSldViewPr snapToGrid="0">
      <p:cViewPr varScale="1">
        <p:scale>
          <a:sx n="47" d="100"/>
          <a:sy n="47" d="100"/>
        </p:scale>
        <p:origin x="69" y="5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3173F-C0A7-4C1D-AB12-3553626F27DB}" type="datetimeFigureOut">
              <a:rPr lang="en-SG" smtClean="0"/>
              <a:t>13/2/2025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4D6D1-03FA-4E17-A5B4-254E05FA329A}" type="slidenum">
              <a:rPr lang="en-SG" smtClean="0"/>
              <a:t>‹#›</a:t>
            </a:fld>
            <a:endParaRPr lang="en-SG"/>
          </a:p>
        </p:txBody>
      </p:sp>
    </p:spTree>
    <p:extLst>
      <p:ext uri="{BB962C8B-B14F-4D97-AF65-F5344CB8AC3E}">
        <p14:creationId xmlns:p14="http://schemas.microsoft.com/office/powerpoint/2010/main" val="1225596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810FA1-2F4A-448B-A09D-3F318D6FA83F}" type="slidenum">
              <a:rPr lang="en-SG" smtClean="0"/>
              <a:t>6</a:t>
            </a:fld>
            <a:endParaRPr lang="en-SG"/>
          </a:p>
        </p:txBody>
      </p:sp>
    </p:spTree>
    <p:extLst>
      <p:ext uri="{BB962C8B-B14F-4D97-AF65-F5344CB8AC3E}">
        <p14:creationId xmlns:p14="http://schemas.microsoft.com/office/powerpoint/2010/main" val="215305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454D6D1-03FA-4E17-A5B4-254E05FA329A}" type="slidenum">
              <a:rPr lang="en-SG" smtClean="0"/>
              <a:t>12</a:t>
            </a:fld>
            <a:endParaRPr lang="en-SG"/>
          </a:p>
        </p:txBody>
      </p:sp>
    </p:spTree>
    <p:extLst>
      <p:ext uri="{BB962C8B-B14F-4D97-AF65-F5344CB8AC3E}">
        <p14:creationId xmlns:p14="http://schemas.microsoft.com/office/powerpoint/2010/main" val="40923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80815"/>
                </a:solidFill>
                <a:effectLst/>
                <a:latin typeface="Inter"/>
              </a:rPr>
              <a:t>Dask.distributed</a:t>
            </a:r>
            <a:r>
              <a:rPr lang="en-US" b="0" i="0" dirty="0">
                <a:solidFill>
                  <a:srgbClr val="080815"/>
                </a:solidFill>
                <a:effectLst/>
                <a:latin typeface="Inter"/>
              </a:rPr>
              <a:t> is a lightweight library for distributed computing in Python. It extends both the </a:t>
            </a:r>
            <a:r>
              <a:rPr lang="en-US" dirty="0" err="1">
                <a:effectLst/>
              </a:rPr>
              <a:t>concurrent.futures</a:t>
            </a:r>
            <a:r>
              <a:rPr lang="en-US" b="0" i="0" dirty="0">
                <a:solidFill>
                  <a:srgbClr val="080815"/>
                </a:solidFill>
                <a:effectLst/>
                <a:latin typeface="Inter"/>
              </a:rPr>
              <a:t> and </a:t>
            </a:r>
            <a:r>
              <a:rPr lang="en-US" dirty="0" err="1">
                <a:effectLst/>
              </a:rPr>
              <a:t>dask</a:t>
            </a:r>
            <a:r>
              <a:rPr lang="en-US" b="0" i="0" dirty="0">
                <a:solidFill>
                  <a:srgbClr val="080815"/>
                </a:solidFill>
                <a:effectLst/>
                <a:latin typeface="Inter"/>
              </a:rPr>
              <a:t> APIs to moderate sized clusters.</a:t>
            </a:r>
            <a:endParaRPr lang="en-SG" dirty="0"/>
          </a:p>
        </p:txBody>
      </p:sp>
      <p:sp>
        <p:nvSpPr>
          <p:cNvPr id="4" name="Slide Number Placeholder 3"/>
          <p:cNvSpPr>
            <a:spLocks noGrp="1"/>
          </p:cNvSpPr>
          <p:nvPr>
            <p:ph type="sldNum" sz="quarter" idx="5"/>
          </p:nvPr>
        </p:nvSpPr>
        <p:spPr/>
        <p:txBody>
          <a:bodyPr/>
          <a:lstStyle/>
          <a:p>
            <a:fld id="{A454D6D1-03FA-4E17-A5B4-254E05FA329A}" type="slidenum">
              <a:rPr lang="en-SG" smtClean="0"/>
              <a:t>16</a:t>
            </a:fld>
            <a:endParaRPr lang="en-SG"/>
          </a:p>
        </p:txBody>
      </p:sp>
    </p:spTree>
    <p:extLst>
      <p:ext uri="{BB962C8B-B14F-4D97-AF65-F5344CB8AC3E}">
        <p14:creationId xmlns:p14="http://schemas.microsoft.com/office/powerpoint/2010/main" val="243970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454D6D1-03FA-4E17-A5B4-254E05FA329A}" type="slidenum">
              <a:rPr lang="en-SG" smtClean="0"/>
              <a:t>17</a:t>
            </a:fld>
            <a:endParaRPr lang="en-SG"/>
          </a:p>
        </p:txBody>
      </p:sp>
    </p:spTree>
    <p:extLst>
      <p:ext uri="{BB962C8B-B14F-4D97-AF65-F5344CB8AC3E}">
        <p14:creationId xmlns:p14="http://schemas.microsoft.com/office/powerpoint/2010/main" val="2117963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454D6D1-03FA-4E17-A5B4-254E05FA329A}" type="slidenum">
              <a:rPr lang="en-SG" smtClean="0"/>
              <a:t>18</a:t>
            </a:fld>
            <a:endParaRPr lang="en-SG"/>
          </a:p>
        </p:txBody>
      </p:sp>
    </p:spTree>
    <p:extLst>
      <p:ext uri="{BB962C8B-B14F-4D97-AF65-F5344CB8AC3E}">
        <p14:creationId xmlns:p14="http://schemas.microsoft.com/office/powerpoint/2010/main" val="2488880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454D6D1-03FA-4E17-A5B4-254E05FA329A}" type="slidenum">
              <a:rPr lang="en-SG" smtClean="0"/>
              <a:t>20</a:t>
            </a:fld>
            <a:endParaRPr lang="en-SG"/>
          </a:p>
        </p:txBody>
      </p:sp>
    </p:spTree>
    <p:extLst>
      <p:ext uri="{BB962C8B-B14F-4D97-AF65-F5344CB8AC3E}">
        <p14:creationId xmlns:p14="http://schemas.microsoft.com/office/powerpoint/2010/main" val="423083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454D6D1-03FA-4E17-A5B4-254E05FA329A}" type="slidenum">
              <a:rPr lang="en-SG" smtClean="0"/>
              <a:t>22</a:t>
            </a:fld>
            <a:endParaRPr lang="en-SG"/>
          </a:p>
        </p:txBody>
      </p:sp>
    </p:spTree>
    <p:extLst>
      <p:ext uri="{BB962C8B-B14F-4D97-AF65-F5344CB8AC3E}">
        <p14:creationId xmlns:p14="http://schemas.microsoft.com/office/powerpoint/2010/main" val="356938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454D6D1-03FA-4E17-A5B4-254E05FA329A}" type="slidenum">
              <a:rPr lang="en-SG" smtClean="0"/>
              <a:t>30</a:t>
            </a:fld>
            <a:endParaRPr lang="en-SG"/>
          </a:p>
        </p:txBody>
      </p:sp>
    </p:spTree>
    <p:extLst>
      <p:ext uri="{BB962C8B-B14F-4D97-AF65-F5344CB8AC3E}">
        <p14:creationId xmlns:p14="http://schemas.microsoft.com/office/powerpoint/2010/main" val="142056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A4E0-1BCE-55A4-83DA-65AFC8174C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27E8743-4FFC-57D9-0277-F62D8A700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5E2894B-78FF-7466-53D4-21AE76CBEE5F}"/>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5" name="Footer Placeholder 4">
            <a:extLst>
              <a:ext uri="{FF2B5EF4-FFF2-40B4-BE49-F238E27FC236}">
                <a16:creationId xmlns:a16="http://schemas.microsoft.com/office/drawing/2014/main" id="{9DA910A2-BF37-9A13-1F67-BB82D998E00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0763BF7-BE72-9D90-1BB3-A36555648C7A}"/>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1470053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2994A-AE6B-D117-21F6-8218AE9DAE2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7FD08C5-7E65-C430-98E1-7B82AD9DD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64AA6B4-F90F-232E-D7E3-DB8F3DDEC5EB}"/>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5" name="Footer Placeholder 4">
            <a:extLst>
              <a:ext uri="{FF2B5EF4-FFF2-40B4-BE49-F238E27FC236}">
                <a16:creationId xmlns:a16="http://schemas.microsoft.com/office/drawing/2014/main" id="{30E7762E-79BD-092F-EA9E-433AE2EA208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1487EA0-ADB4-481E-AFDD-9E4A8613B287}"/>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161226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DA0730-4FEB-9246-1F5A-EEA96D5C01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7E76F1D-1C5F-E50B-7811-1D067822F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308F41F-98DD-692F-58CE-172EAE1BF8A8}"/>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5" name="Footer Placeholder 4">
            <a:extLst>
              <a:ext uri="{FF2B5EF4-FFF2-40B4-BE49-F238E27FC236}">
                <a16:creationId xmlns:a16="http://schemas.microsoft.com/office/drawing/2014/main" id="{7D890476-0083-AE18-DF03-07FD5B79BFD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52A94CB-EDEC-2D3F-FD9F-7D646722B566}"/>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150101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B775-A894-B2E5-0D64-2D37F505638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B37D708-F7F8-7442-36C6-2EEF515CE5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47A5FEE-AE7C-3512-FA43-1CE0EEA7D609}"/>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5" name="Footer Placeholder 4">
            <a:extLst>
              <a:ext uri="{FF2B5EF4-FFF2-40B4-BE49-F238E27FC236}">
                <a16:creationId xmlns:a16="http://schemas.microsoft.com/office/drawing/2014/main" id="{4E38CF84-88EA-D685-BE5C-63A1D0672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B361247-BF01-DDEC-1EBC-897E293C4229}"/>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326789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5FC4-826A-1378-5B45-37CF70030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24BEC5D4-0AB1-5688-9883-119FF0BABC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F220A1-B744-E88A-DB67-860BBABC7FEE}"/>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5" name="Footer Placeholder 4">
            <a:extLst>
              <a:ext uri="{FF2B5EF4-FFF2-40B4-BE49-F238E27FC236}">
                <a16:creationId xmlns:a16="http://schemas.microsoft.com/office/drawing/2014/main" id="{BF8DCC20-68A7-1AA1-CEDD-C81C77624CD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B59C0C1-4566-1BCD-A321-0D69A721F6BD}"/>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4067202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3B93-FF36-B27A-53E4-A9EDE8930C9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3DBAD17D-65C7-B9D5-7CE2-8F6F71A3A1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1F26FB2-61FC-BB93-2B16-C12AFA82A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58887DC5-FE35-8400-3BCA-3778B9D9CD8B}"/>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6" name="Footer Placeholder 5">
            <a:extLst>
              <a:ext uri="{FF2B5EF4-FFF2-40B4-BE49-F238E27FC236}">
                <a16:creationId xmlns:a16="http://schemas.microsoft.com/office/drawing/2014/main" id="{828ADCCD-F0D0-0399-4E72-F41E834F631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69A9B86-BDBE-9E18-1DC3-4968C37732BF}"/>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3137090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6332-4EB1-F4AD-F522-E42B207EFEF2}"/>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F350533-E925-9F18-88AF-80A39707A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7F9F9-102D-3E67-51E0-E58E8F8C8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AE02F0DF-6477-70F7-7AE3-B54B46771F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9B259A-9412-8032-A5F0-5425170AE9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D60EDF1E-A798-C6D6-312F-2D0650ECA0E1}"/>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8" name="Footer Placeholder 7">
            <a:extLst>
              <a:ext uri="{FF2B5EF4-FFF2-40B4-BE49-F238E27FC236}">
                <a16:creationId xmlns:a16="http://schemas.microsoft.com/office/drawing/2014/main" id="{49DE4550-FD31-9D4C-1979-D98D2B01992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0C48A4D-7BBE-4664-1544-A11AE0783AAC}"/>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3836652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E2D7-B735-C3CD-F2BA-6DC843C4003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18DED095-BB30-2131-6EA5-6509068C34AD}"/>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4" name="Footer Placeholder 3">
            <a:extLst>
              <a:ext uri="{FF2B5EF4-FFF2-40B4-BE49-F238E27FC236}">
                <a16:creationId xmlns:a16="http://schemas.microsoft.com/office/drawing/2014/main" id="{086BB83B-DC53-8E08-F065-D86442034F2F}"/>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8936971-2584-F884-F89E-5FC2BF9398FB}"/>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215662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0F24F-FD41-A1E9-6498-ADFF13170299}"/>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3" name="Footer Placeholder 2">
            <a:extLst>
              <a:ext uri="{FF2B5EF4-FFF2-40B4-BE49-F238E27FC236}">
                <a16:creationId xmlns:a16="http://schemas.microsoft.com/office/drawing/2014/main" id="{A3F3BCEF-DFE3-FB97-104C-A1CA8618CA6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C6C9D5D1-EB5D-23DD-7114-23FD52E8563B}"/>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4280216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B0A4-5181-B041-4870-5C5F526F9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BAD7746-5003-5742-C741-1606B1EBD7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5C968E59-7B8D-913B-C941-7F2B28082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AF5A7-6E9B-924C-6D64-9B24BAF5DCAB}"/>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6" name="Footer Placeholder 5">
            <a:extLst>
              <a:ext uri="{FF2B5EF4-FFF2-40B4-BE49-F238E27FC236}">
                <a16:creationId xmlns:a16="http://schemas.microsoft.com/office/drawing/2014/main" id="{4BD77C73-0ADA-82DA-88F9-051DDF20FC4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B574635-7086-ED37-7256-DEEB2F287A79}"/>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2923370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9A204-B01F-4451-0AD0-4249C082A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FFD97E59-B9A8-1C54-070D-2965208957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A7E5C1A4-9E22-F65B-DFE0-5F3823517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596760-A4E5-0109-BCB4-5A8407182A69}"/>
              </a:ext>
            </a:extLst>
          </p:cNvPr>
          <p:cNvSpPr>
            <a:spLocks noGrp="1"/>
          </p:cNvSpPr>
          <p:nvPr>
            <p:ph type="dt" sz="half" idx="10"/>
          </p:nvPr>
        </p:nvSpPr>
        <p:spPr/>
        <p:txBody>
          <a:bodyPr/>
          <a:lstStyle/>
          <a:p>
            <a:fld id="{7F114DAA-6A00-491F-8620-4D2C239CA116}" type="datetimeFigureOut">
              <a:rPr lang="en-SG" smtClean="0"/>
              <a:t>13/2/2025</a:t>
            </a:fld>
            <a:endParaRPr lang="en-SG"/>
          </a:p>
        </p:txBody>
      </p:sp>
      <p:sp>
        <p:nvSpPr>
          <p:cNvPr id="6" name="Footer Placeholder 5">
            <a:extLst>
              <a:ext uri="{FF2B5EF4-FFF2-40B4-BE49-F238E27FC236}">
                <a16:creationId xmlns:a16="http://schemas.microsoft.com/office/drawing/2014/main" id="{B6BD8A50-083E-90AC-06B4-8AA1273F2D4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C2D3CFB-28FA-FB89-5102-59EC4B43F0F9}"/>
              </a:ext>
            </a:extLst>
          </p:cNvPr>
          <p:cNvSpPr>
            <a:spLocks noGrp="1"/>
          </p:cNvSpPr>
          <p:nvPr>
            <p:ph type="sldNum" sz="quarter" idx="12"/>
          </p:nvPr>
        </p:nvSpPr>
        <p:spPr/>
        <p:txBody>
          <a:bodyPr/>
          <a:lstStyle/>
          <a:p>
            <a:fld id="{A6B3D377-1C74-4DCC-BDB8-EF81BF1CE7B1}" type="slidenum">
              <a:rPr lang="en-SG" smtClean="0"/>
              <a:t>‹#›</a:t>
            </a:fld>
            <a:endParaRPr lang="en-SG"/>
          </a:p>
        </p:txBody>
      </p:sp>
    </p:spTree>
    <p:extLst>
      <p:ext uri="{BB962C8B-B14F-4D97-AF65-F5344CB8AC3E}">
        <p14:creationId xmlns:p14="http://schemas.microsoft.com/office/powerpoint/2010/main" val="3082012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A3923F-F3A3-2669-EFE1-E4C4812E6C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C80F92D-BA8E-137A-34B5-1F5B5EB492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DBEA720-D906-7DEB-B728-8D8FC523D1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F114DAA-6A00-491F-8620-4D2C239CA116}" type="datetimeFigureOut">
              <a:rPr lang="en-SG" smtClean="0"/>
              <a:t>13/2/2025</a:t>
            </a:fld>
            <a:endParaRPr lang="en-SG"/>
          </a:p>
        </p:txBody>
      </p:sp>
      <p:sp>
        <p:nvSpPr>
          <p:cNvPr id="5" name="Footer Placeholder 4">
            <a:extLst>
              <a:ext uri="{FF2B5EF4-FFF2-40B4-BE49-F238E27FC236}">
                <a16:creationId xmlns:a16="http://schemas.microsoft.com/office/drawing/2014/main" id="{B75C2890-B330-B68D-4100-D9FC2AC74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BA55A2A3-B687-C188-A8C4-39FAEEDDFC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B3D377-1C74-4DCC-BDB8-EF81BF1CE7B1}" type="slidenum">
              <a:rPr lang="en-SG" smtClean="0"/>
              <a:t>‹#›</a:t>
            </a:fld>
            <a:endParaRPr lang="en-SG"/>
          </a:p>
        </p:txBody>
      </p:sp>
    </p:spTree>
    <p:extLst>
      <p:ext uri="{BB962C8B-B14F-4D97-AF65-F5344CB8AC3E}">
        <p14:creationId xmlns:p14="http://schemas.microsoft.com/office/powerpoint/2010/main" val="1425007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difference-between-parallel-computing-and-distributed-computin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mino.ai/blog/spark-dask-ray-choosing-the-right-framewor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tegrate.io/blog/apache-spark-vs-hadoop-mapreduce/" TargetMode="External"/><Relationship Id="rId2" Type="http://schemas.openxmlformats.org/officeDocument/2006/relationships/hyperlink" Target="https://towardsdatascience.com/run-pandas-as-fast-as-spark-f5eefe780c45" TargetMode="External"/><Relationship Id="rId1" Type="http://schemas.openxmlformats.org/officeDocument/2006/relationships/slideLayout" Target="../slideLayouts/slideLayout2.xml"/><Relationship Id="rId5" Type="http://schemas.openxmlformats.org/officeDocument/2006/relationships/hyperlink" Target="https://www.simplilearn.com/learn-pyspark-free-course-skillup"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www.tutorialspoint.com/pyspark/index.htm" TargetMode="External"/><Relationship Id="rId2" Type="http://schemas.openxmlformats.org/officeDocument/2006/relationships/hyperlink" Target="https://intellipaat.com/blog/tutorial/spark-tutorial/pyspark-tutoria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parkbyexamples.com/pyspark-tutorial/"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raining.talkpython.fm/courses/introduction-to-scaling-python-and-pandas-with-dask?form=MG0AV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istributed.dask.org/en/latest/" TargetMode="External"/><Relationship Id="rId5" Type="http://schemas.openxmlformats.org/officeDocument/2006/relationships/hyperlink" Target="https://www.youtube.com/watch?v=Alwgx_1qsj4" TargetMode="External"/><Relationship Id="rId4" Type="http://schemas.openxmlformats.org/officeDocument/2006/relationships/hyperlink" Target="https://www.youtube.com/watch?v=nnndxbr_Xq4&amp;t=11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istributed.dask.org/en/lates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log.dominodatalab.com/ray-for-data-science-distributed-python-tasks-at-scale" TargetMode="External"/><Relationship Id="rId2" Type="http://schemas.openxmlformats.org/officeDocument/2006/relationships/hyperlink" Target="https://www.kdnuggets.com/2021/08/distributed-python-application-ray.html" TargetMode="External"/><Relationship Id="rId1" Type="http://schemas.openxmlformats.org/officeDocument/2006/relationships/slideLayout" Target="../slideLayouts/slideLayout2.xml"/><Relationship Id="rId6" Type="http://schemas.openxmlformats.org/officeDocument/2006/relationships/hyperlink" Target="https://www.run.ai/guides/distributed-computing/distributed-computing-with-python" TargetMode="External"/><Relationship Id="rId5" Type="http://schemas.openxmlformats.org/officeDocument/2006/relationships/image" Target="../media/image16.png"/><Relationship Id="rId4" Type="http://schemas.openxmlformats.org/officeDocument/2006/relationships/hyperlink" Target="https://www.projectpro.io/article/python-ray/84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youtube.com/watch?v=q_aTbb7XeL4"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ourses.anyscale.com/order?ct=e5dd5a70-d258-4021-b268-945c3156b737" TargetMode="External"/><Relationship Id="rId2" Type="http://schemas.openxmlformats.org/officeDocument/2006/relationships/hyperlink" Target="https://courses.anyscale.com/courses/intro-to-ray" TargetMode="External"/><Relationship Id="rId1" Type="http://schemas.openxmlformats.org/officeDocument/2006/relationships/slideLayout" Target="../slideLayouts/slideLayout2.xml"/><Relationship Id="rId4" Type="http://schemas.openxmlformats.org/officeDocument/2006/relationships/hyperlink" Target="https://www.youtube.com/watch?v=cEF3ok1mSo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bing.com/videos/riverview/relatedvideo?q=data+backup+and+recovery+strategies&amp;mid=102AC08A9284B1474A9C102AC08A9284B1474A9C&amp;mcid=DAF81354FC57451FB1DF3F6A24C9F8B5&amp;FORM=VIRE&amp;adlt=strict&amp;toWww=1&amp;redig=9F4943D125504E90B09096B6E2DAA278"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bing.com/videos/riverview/relatedvideo?q=data+backup+and+recovery+strategies&amp;mid=102AC08A9284B1474A9C102AC08A9284B1474A9C&amp;mcid=DAF81354FC57451FB1DF3F6A24C9F8B5&amp;FORM=VIRE&amp;adlt=strict&amp;toWww=1&amp;redig=9F4943D125504E90B09096B6E2DAA278"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ntegrate.io/blog/the-5-types-of-data-process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pixabay.com/en/smiley-laughing-face-happy-laugh-304294/" TargetMode="External"/><Relationship Id="rId3" Type="http://schemas.openxmlformats.org/officeDocument/2006/relationships/hyperlink" Target="https://commons.wikimedia.org/wiki/File:Only_the_serious_know_how_to_truly_laugh.jpg" TargetMode="External"/><Relationship Id="rId7"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hyperlink" Target="https://pxhere.com/en/photo/668281" TargetMode="External"/><Relationship Id="rId5" Type="http://schemas.openxmlformats.org/officeDocument/2006/relationships/image" Target="../media/image5.jpg"/><Relationship Id="rId10" Type="http://schemas.openxmlformats.org/officeDocument/2006/relationships/hyperlink" Target="https://pixabay.com/en/grin-smile-laugh-happy-smiley-98453/" TargetMode="External"/><Relationship Id="rId4" Type="http://schemas.openxmlformats.org/officeDocument/2006/relationships/hyperlink" Target="https://creativecommons.org/licenses/by-sa/3.0/" TargetMode="Externa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iki.python.org/moin/ParallelProcessing" TargetMode="External"/><Relationship Id="rId2" Type="http://schemas.openxmlformats.org/officeDocument/2006/relationships/hyperlink" Target="https://www.geeksforgeeks.org/difference-between-parallel-computing-and-distributed-comput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7EDD-A350-71E2-DB15-6CCB974D08CC}"/>
              </a:ext>
            </a:extLst>
          </p:cNvPr>
          <p:cNvSpPr>
            <a:spLocks noGrp="1"/>
          </p:cNvSpPr>
          <p:nvPr>
            <p:ph type="ctrTitle"/>
          </p:nvPr>
        </p:nvSpPr>
        <p:spPr/>
        <p:txBody>
          <a:bodyPr/>
          <a:lstStyle/>
          <a:p>
            <a:r>
              <a:rPr lang="en-SG" dirty="0"/>
              <a:t>Fun Facts </a:t>
            </a:r>
            <a:r>
              <a:rPr lang="en-SG" dirty="0" err="1"/>
              <a:t>GenAI</a:t>
            </a:r>
            <a:r>
              <a:rPr lang="en-SG" dirty="0"/>
              <a:t> can’t cope</a:t>
            </a:r>
          </a:p>
        </p:txBody>
      </p:sp>
      <p:sp>
        <p:nvSpPr>
          <p:cNvPr id="3" name="Subtitle 2">
            <a:extLst>
              <a:ext uri="{FF2B5EF4-FFF2-40B4-BE49-F238E27FC236}">
                <a16:creationId xmlns:a16="http://schemas.microsoft.com/office/drawing/2014/main" id="{76611D58-5044-33C2-2BEA-A225EB83ED4A}"/>
              </a:ext>
            </a:extLst>
          </p:cNvPr>
          <p:cNvSpPr>
            <a:spLocks noGrp="1"/>
          </p:cNvSpPr>
          <p:nvPr>
            <p:ph type="subTitle" idx="1"/>
          </p:nvPr>
        </p:nvSpPr>
        <p:spPr/>
        <p:txBody>
          <a:bodyPr/>
          <a:lstStyle/>
          <a:p>
            <a:r>
              <a:rPr lang="en-US" dirty="0"/>
              <a:t>if  2=4, 3=6 then what is 4 equal to?</a:t>
            </a:r>
            <a:endParaRPr lang="en-SG" dirty="0"/>
          </a:p>
        </p:txBody>
      </p:sp>
    </p:spTree>
    <p:extLst>
      <p:ext uri="{BB962C8B-B14F-4D97-AF65-F5344CB8AC3E}">
        <p14:creationId xmlns:p14="http://schemas.microsoft.com/office/powerpoint/2010/main" val="4244393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B29B-927C-C33D-C2CA-5024020049F7}"/>
              </a:ext>
            </a:extLst>
          </p:cNvPr>
          <p:cNvSpPr>
            <a:spLocks noGrp="1"/>
          </p:cNvSpPr>
          <p:nvPr>
            <p:ph type="title"/>
          </p:nvPr>
        </p:nvSpPr>
        <p:spPr/>
        <p:txBody>
          <a:bodyPr/>
          <a:lstStyle/>
          <a:p>
            <a:r>
              <a:rPr lang="en-US" dirty="0"/>
              <a:t>Disadvantages of Distributed Computing</a:t>
            </a:r>
            <a:endParaRPr lang="en-SG" dirty="0"/>
          </a:p>
        </p:txBody>
      </p:sp>
      <p:sp>
        <p:nvSpPr>
          <p:cNvPr id="3" name="Content Placeholder 2">
            <a:extLst>
              <a:ext uri="{FF2B5EF4-FFF2-40B4-BE49-F238E27FC236}">
                <a16:creationId xmlns:a16="http://schemas.microsoft.com/office/drawing/2014/main" id="{50E99043-4817-5C01-3D42-77AF394FA6EC}"/>
              </a:ext>
            </a:extLst>
          </p:cNvPr>
          <p:cNvSpPr>
            <a:spLocks noGrp="1"/>
          </p:cNvSpPr>
          <p:nvPr>
            <p:ph idx="1"/>
          </p:nvPr>
        </p:nvSpPr>
        <p:spPr/>
        <p:txBody>
          <a:bodyPr>
            <a:normAutofit fontScale="92500" lnSpcReduction="20000"/>
          </a:bodyPr>
          <a:lstStyle/>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Complexity in Management:</a:t>
            </a:r>
            <a:r>
              <a:rPr lang="en-US" b="0" i="0" dirty="0">
                <a:solidFill>
                  <a:srgbClr val="273239"/>
                </a:solidFill>
                <a:effectLst/>
                <a:latin typeface="Nunito" pitchFamily="2" charset="0"/>
              </a:rPr>
              <a:t> The task of managing a distributed system itself can be made more difficult since it may require dealing with the latency and/or failure of a network as well as issues related to synchronizing the information to be distributed.</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Communication Overhead:</a:t>
            </a:r>
            <a:r>
              <a:rPr lang="en-US" b="0" i="0" dirty="0">
                <a:solidFill>
                  <a:srgbClr val="273239"/>
                </a:solidFill>
                <a:effectLst/>
                <a:latin typeface="Nunito" pitchFamily="2" charset="0"/>
              </a:rPr>
              <a:t> Inter node communication requirements can actually hinder the package transfer between nodes that are geographically distant and hence the overall performance is greatly compromised.</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Security Concerns:</a:t>
            </a:r>
            <a:r>
              <a:rPr lang="en-US" b="0" i="0" dirty="0">
                <a:solidFill>
                  <a:srgbClr val="273239"/>
                </a:solidFill>
                <a:effectLst/>
                <a:latin typeface="Nunito" pitchFamily="2" charset="0"/>
              </a:rPr>
              <a:t> In general, distributed systems are less secure as compared to centralized system because distributed systems heavily depend on a network.</a:t>
            </a:r>
          </a:p>
          <a:p>
            <a:endParaRPr lang="en-SG" dirty="0"/>
          </a:p>
        </p:txBody>
      </p:sp>
    </p:spTree>
    <p:extLst>
      <p:ext uri="{BB962C8B-B14F-4D97-AF65-F5344CB8AC3E}">
        <p14:creationId xmlns:p14="http://schemas.microsoft.com/office/powerpoint/2010/main" val="1207142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92A2-7632-FB20-7D1F-163628AFEF09}"/>
              </a:ext>
            </a:extLst>
          </p:cNvPr>
          <p:cNvSpPr>
            <a:spLocks noGrp="1"/>
          </p:cNvSpPr>
          <p:nvPr>
            <p:ph type="title"/>
          </p:nvPr>
        </p:nvSpPr>
        <p:spPr/>
        <p:txBody>
          <a:bodyPr>
            <a:normAutofit/>
          </a:bodyPr>
          <a:lstStyle/>
          <a:p>
            <a:br>
              <a:rPr lang="en-US" b="1" i="0" dirty="0">
                <a:solidFill>
                  <a:srgbClr val="273239"/>
                </a:solidFill>
                <a:effectLst/>
                <a:latin typeface="Nunito" pitchFamily="2" charset="0"/>
              </a:rPr>
            </a:br>
            <a:endParaRPr lang="en-SG" dirty="0"/>
          </a:p>
        </p:txBody>
      </p:sp>
      <p:pic>
        <p:nvPicPr>
          <p:cNvPr id="5" name="Content Placeholder 4">
            <a:extLst>
              <a:ext uri="{FF2B5EF4-FFF2-40B4-BE49-F238E27FC236}">
                <a16:creationId xmlns:a16="http://schemas.microsoft.com/office/drawing/2014/main" id="{FADC488E-5CCB-D513-EFC4-C014363A6519}"/>
              </a:ext>
            </a:extLst>
          </p:cNvPr>
          <p:cNvPicPr>
            <a:picLocks noGrp="1" noChangeAspect="1"/>
          </p:cNvPicPr>
          <p:nvPr>
            <p:ph idx="1"/>
          </p:nvPr>
        </p:nvPicPr>
        <p:blipFill>
          <a:blip r:embed="rId2"/>
          <a:stretch>
            <a:fillRect/>
          </a:stretch>
        </p:blipFill>
        <p:spPr>
          <a:xfrm>
            <a:off x="838199" y="904778"/>
            <a:ext cx="10151751" cy="4936464"/>
          </a:xfrm>
        </p:spPr>
      </p:pic>
      <p:sp>
        <p:nvSpPr>
          <p:cNvPr id="7" name="TextBox 6">
            <a:extLst>
              <a:ext uri="{FF2B5EF4-FFF2-40B4-BE49-F238E27FC236}">
                <a16:creationId xmlns:a16="http://schemas.microsoft.com/office/drawing/2014/main" id="{AFD6FBDD-DCF8-333C-FD7A-0AF361DFA7AB}"/>
              </a:ext>
            </a:extLst>
          </p:cNvPr>
          <p:cNvSpPr txBox="1"/>
          <p:nvPr/>
        </p:nvSpPr>
        <p:spPr>
          <a:xfrm>
            <a:off x="888790" y="6057729"/>
            <a:ext cx="6097136" cy="923330"/>
          </a:xfrm>
          <a:prstGeom prst="rect">
            <a:avLst/>
          </a:prstGeom>
          <a:noFill/>
        </p:spPr>
        <p:txBody>
          <a:bodyPr wrap="square">
            <a:spAutoFit/>
          </a:bodyPr>
          <a:lstStyle/>
          <a:p>
            <a:r>
              <a:rPr lang="en-SG" dirty="0">
                <a:hlinkClick r:id="rId3"/>
              </a:rPr>
              <a:t>https://www.geeksforgeeks.org/difference-between-parallel-computing-and-distributed-computing/</a:t>
            </a:r>
            <a:endParaRPr lang="en-SG" dirty="0"/>
          </a:p>
          <a:p>
            <a:endParaRPr lang="en-SG" dirty="0"/>
          </a:p>
        </p:txBody>
      </p:sp>
    </p:spTree>
    <p:extLst>
      <p:ext uri="{BB962C8B-B14F-4D97-AF65-F5344CB8AC3E}">
        <p14:creationId xmlns:p14="http://schemas.microsoft.com/office/powerpoint/2010/main" val="871213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B592-8C49-A829-7646-C83DAA2974FA}"/>
              </a:ext>
            </a:extLst>
          </p:cNvPr>
          <p:cNvSpPr>
            <a:spLocks noGrp="1"/>
          </p:cNvSpPr>
          <p:nvPr>
            <p:ph type="title"/>
          </p:nvPr>
        </p:nvSpPr>
        <p:spPr/>
        <p:txBody>
          <a:bodyPr/>
          <a:lstStyle/>
          <a:p>
            <a:r>
              <a:rPr lang="en-US" i="1" dirty="0">
                <a:solidFill>
                  <a:srgbClr val="3C4449"/>
                </a:solidFill>
                <a:latin typeface="New Grotesk"/>
              </a:rPr>
              <a:t>M</a:t>
            </a:r>
            <a:r>
              <a:rPr lang="en-US" b="0" i="1" dirty="0">
                <a:solidFill>
                  <a:srgbClr val="3C4449"/>
                </a:solidFill>
                <a:effectLst/>
                <a:latin typeface="New Grotesk"/>
              </a:rPr>
              <a:t>ost popular frameworks for distributed computing.</a:t>
            </a:r>
            <a:endParaRPr lang="en-SG" dirty="0"/>
          </a:p>
        </p:txBody>
      </p:sp>
      <p:sp>
        <p:nvSpPr>
          <p:cNvPr id="3" name="Content Placeholder 2">
            <a:extLst>
              <a:ext uri="{FF2B5EF4-FFF2-40B4-BE49-F238E27FC236}">
                <a16:creationId xmlns:a16="http://schemas.microsoft.com/office/drawing/2014/main" id="{64E1B901-E94E-828E-86CA-4A5772A4026B}"/>
              </a:ext>
            </a:extLst>
          </p:cNvPr>
          <p:cNvSpPr>
            <a:spLocks noGrp="1"/>
          </p:cNvSpPr>
          <p:nvPr>
            <p:ph idx="1"/>
          </p:nvPr>
        </p:nvSpPr>
        <p:spPr/>
        <p:txBody>
          <a:bodyPr>
            <a:normAutofit fontScale="70000" lnSpcReduction="20000"/>
          </a:bodyPr>
          <a:lstStyle/>
          <a:p>
            <a:r>
              <a:rPr lang="en-SG" dirty="0">
                <a:latin typeface="New Grotesk"/>
              </a:rPr>
              <a:t>Spark</a:t>
            </a:r>
          </a:p>
          <a:p>
            <a:pPr lvl="1"/>
            <a:r>
              <a:rPr lang="en-US" b="1" dirty="0"/>
              <a:t>Purpose</a:t>
            </a:r>
            <a:r>
              <a:rPr lang="en-US" dirty="0"/>
              <a:t>: General-purpose cluster-computing framework.</a:t>
            </a:r>
          </a:p>
          <a:p>
            <a:pPr lvl="1"/>
            <a:r>
              <a:rPr lang="en-US" b="1" dirty="0"/>
              <a:t>Components</a:t>
            </a:r>
            <a:r>
              <a:rPr lang="en-US" dirty="0"/>
              <a:t>: Includes Spark Core, Spark SQL, Spark Streaming, and </a:t>
            </a:r>
            <a:r>
              <a:rPr lang="en-US" dirty="0" err="1"/>
              <a:t>MLlib</a:t>
            </a:r>
            <a:r>
              <a:rPr lang="en-US" dirty="0"/>
              <a:t> for machine learning.</a:t>
            </a:r>
          </a:p>
          <a:p>
            <a:pPr lvl="1"/>
            <a:r>
              <a:rPr lang="en-US" b="1" dirty="0"/>
              <a:t>Language</a:t>
            </a:r>
            <a:r>
              <a:rPr lang="en-US" dirty="0"/>
              <a:t>: Scala (with support for Python, Java, and R).</a:t>
            </a:r>
          </a:p>
          <a:p>
            <a:pPr lvl="1"/>
            <a:r>
              <a:rPr lang="en-US" b="1" dirty="0"/>
              <a:t>Use Case</a:t>
            </a:r>
            <a:r>
              <a:rPr lang="en-US" dirty="0"/>
              <a:t>: Suitable for batch and real-time data processing, machine learning, and graph processing</a:t>
            </a:r>
          </a:p>
          <a:p>
            <a:r>
              <a:rPr lang="en-SG" b="0" i="0" dirty="0" err="1">
                <a:effectLst/>
                <a:latin typeface="New Grotesk"/>
              </a:rPr>
              <a:t>Dask</a:t>
            </a:r>
            <a:endParaRPr lang="en-SG" b="0" i="0" dirty="0">
              <a:effectLst/>
              <a:latin typeface="New Grotesk"/>
            </a:endParaRPr>
          </a:p>
          <a:p>
            <a:pPr lvl="1"/>
            <a:r>
              <a:rPr lang="en-US" b="1" dirty="0"/>
              <a:t>Purpose</a:t>
            </a:r>
            <a:r>
              <a:rPr lang="en-US" dirty="0"/>
              <a:t>: Parallel computing library for Python.</a:t>
            </a:r>
          </a:p>
          <a:p>
            <a:pPr lvl="1"/>
            <a:r>
              <a:rPr lang="en-US" b="1" dirty="0"/>
              <a:t>Components</a:t>
            </a:r>
            <a:r>
              <a:rPr lang="en-US" dirty="0"/>
              <a:t>: Integrates with NumPy, pandas, and scikit-learn.</a:t>
            </a:r>
          </a:p>
          <a:p>
            <a:pPr lvl="1"/>
            <a:r>
              <a:rPr lang="en-US" b="1" dirty="0"/>
              <a:t>Language</a:t>
            </a:r>
            <a:r>
              <a:rPr lang="en-US" dirty="0"/>
              <a:t>: Python.</a:t>
            </a:r>
          </a:p>
          <a:p>
            <a:pPr lvl="1"/>
            <a:r>
              <a:rPr lang="en-US" b="1" dirty="0"/>
              <a:t>Use Case</a:t>
            </a:r>
            <a:r>
              <a:rPr lang="en-US" dirty="0"/>
              <a:t>: Great for small to medium-sized datasets and interactive computing</a:t>
            </a:r>
            <a:endParaRPr lang="en-SG" dirty="0"/>
          </a:p>
          <a:p>
            <a:r>
              <a:rPr lang="en-SG" b="0" i="0" dirty="0">
                <a:effectLst/>
                <a:latin typeface="New Grotesk"/>
              </a:rPr>
              <a:t>Ray</a:t>
            </a:r>
          </a:p>
          <a:p>
            <a:pPr lvl="1"/>
            <a:r>
              <a:rPr lang="en-US" b="1" dirty="0"/>
              <a:t>Purpose</a:t>
            </a:r>
            <a:r>
              <a:rPr lang="en-US" dirty="0"/>
              <a:t>: Distributed computing framework for Python.</a:t>
            </a:r>
          </a:p>
          <a:p>
            <a:pPr lvl="1"/>
            <a:r>
              <a:rPr lang="en-US" b="1" dirty="0"/>
              <a:t>Components</a:t>
            </a:r>
            <a:r>
              <a:rPr lang="en-US" dirty="0"/>
              <a:t>: Supports task scheduling, distributed training, and reinforcement learning.</a:t>
            </a:r>
          </a:p>
          <a:p>
            <a:pPr lvl="1"/>
            <a:r>
              <a:rPr lang="en-US" b="1" dirty="0"/>
              <a:t>Language</a:t>
            </a:r>
            <a:r>
              <a:rPr lang="en-US" dirty="0"/>
              <a:t>: Python.</a:t>
            </a:r>
          </a:p>
          <a:p>
            <a:pPr lvl="1"/>
            <a:r>
              <a:rPr lang="en-US" b="1" dirty="0"/>
              <a:t>Use Case</a:t>
            </a:r>
            <a:r>
              <a:rPr lang="en-US" dirty="0"/>
              <a:t>: Ideal for machine learning, reinforcement learning, and other complex algorithms</a:t>
            </a:r>
          </a:p>
          <a:p>
            <a:pPr lvl="1"/>
            <a:endParaRPr lang="en-SG" b="0" i="0" dirty="0">
              <a:effectLst/>
              <a:latin typeface="New Grotesk"/>
            </a:endParaRPr>
          </a:p>
          <a:p>
            <a:endParaRPr lang="en-SG" b="0" i="0" dirty="0">
              <a:effectLst/>
              <a:latin typeface="New Grotesk"/>
            </a:endParaRPr>
          </a:p>
          <a:p>
            <a:endParaRPr lang="en-SG" dirty="0"/>
          </a:p>
        </p:txBody>
      </p:sp>
      <p:sp>
        <p:nvSpPr>
          <p:cNvPr id="5" name="TextBox 4">
            <a:extLst>
              <a:ext uri="{FF2B5EF4-FFF2-40B4-BE49-F238E27FC236}">
                <a16:creationId xmlns:a16="http://schemas.microsoft.com/office/drawing/2014/main" id="{B38CBBE0-2FF6-FB66-4074-C92831A4C6D9}"/>
              </a:ext>
            </a:extLst>
          </p:cNvPr>
          <p:cNvSpPr txBox="1"/>
          <p:nvPr/>
        </p:nvSpPr>
        <p:spPr>
          <a:xfrm>
            <a:off x="539945" y="5928974"/>
            <a:ext cx="6095064" cy="923330"/>
          </a:xfrm>
          <a:prstGeom prst="rect">
            <a:avLst/>
          </a:prstGeom>
          <a:noFill/>
        </p:spPr>
        <p:txBody>
          <a:bodyPr wrap="square">
            <a:spAutoFit/>
          </a:bodyPr>
          <a:lstStyle/>
          <a:p>
            <a:r>
              <a:rPr lang="en-SG" dirty="0">
                <a:hlinkClick r:id="rId3"/>
              </a:rPr>
              <a:t>https://domino.ai/blog/spark-dask-ray-choosing-the-right-framework</a:t>
            </a:r>
            <a:endParaRPr lang="en-SG" dirty="0"/>
          </a:p>
          <a:p>
            <a:endParaRPr lang="en-SG" dirty="0"/>
          </a:p>
        </p:txBody>
      </p:sp>
    </p:spTree>
    <p:extLst>
      <p:ext uri="{BB962C8B-B14F-4D97-AF65-F5344CB8AC3E}">
        <p14:creationId xmlns:p14="http://schemas.microsoft.com/office/powerpoint/2010/main" val="576709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AE9F-C16B-4561-89C0-A321195756A5}"/>
              </a:ext>
            </a:extLst>
          </p:cNvPr>
          <p:cNvSpPr>
            <a:spLocks noGrp="1"/>
          </p:cNvSpPr>
          <p:nvPr>
            <p:ph type="title"/>
          </p:nvPr>
        </p:nvSpPr>
        <p:spPr/>
        <p:txBody>
          <a:bodyPr/>
          <a:lstStyle/>
          <a:p>
            <a:r>
              <a:rPr lang="en-SG" b="0" i="0" dirty="0">
                <a:effectLst/>
                <a:latin typeface="New Grotesk"/>
              </a:rPr>
              <a:t>Spark</a:t>
            </a:r>
            <a:endParaRPr lang="en-SG" dirty="0"/>
          </a:p>
        </p:txBody>
      </p:sp>
      <p:sp>
        <p:nvSpPr>
          <p:cNvPr id="3" name="Content Placeholder 2">
            <a:extLst>
              <a:ext uri="{FF2B5EF4-FFF2-40B4-BE49-F238E27FC236}">
                <a16:creationId xmlns:a16="http://schemas.microsoft.com/office/drawing/2014/main" id="{6A5EC232-27D1-4A04-9414-0832F923861E}"/>
              </a:ext>
            </a:extLst>
          </p:cNvPr>
          <p:cNvSpPr>
            <a:spLocks noGrp="1"/>
          </p:cNvSpPr>
          <p:nvPr>
            <p:ph idx="1"/>
          </p:nvPr>
        </p:nvSpPr>
        <p:spPr/>
        <p:txBody>
          <a:bodyPr/>
          <a:lstStyle/>
          <a:p>
            <a:r>
              <a:rPr lang="en-SG" dirty="0">
                <a:hlinkClick r:id="rId2"/>
              </a:rPr>
              <a:t>https://towardsdatascience.com/run-pandas-as-fast-as-spark-f5eefe780c45</a:t>
            </a:r>
            <a:endParaRPr lang="en-SG" dirty="0"/>
          </a:p>
          <a:p>
            <a:endParaRPr lang="en-SG" dirty="0"/>
          </a:p>
          <a:p>
            <a:r>
              <a:rPr lang="en-SG" dirty="0">
                <a:hlinkClick r:id="rId3"/>
              </a:rPr>
              <a:t>https://www.integrate.io/blog/apache-spark-vs-hadoop-mapreduce/</a:t>
            </a:r>
            <a:endParaRPr lang="en-SG" dirty="0"/>
          </a:p>
          <a:p>
            <a:endParaRPr lang="en-SG" dirty="0"/>
          </a:p>
          <a:p>
            <a:endParaRPr lang="en-SG" dirty="0"/>
          </a:p>
        </p:txBody>
      </p:sp>
      <p:pic>
        <p:nvPicPr>
          <p:cNvPr id="5" name="Picture 4">
            <a:extLst>
              <a:ext uri="{FF2B5EF4-FFF2-40B4-BE49-F238E27FC236}">
                <a16:creationId xmlns:a16="http://schemas.microsoft.com/office/drawing/2014/main" id="{AE9FB007-DED1-42E6-A7FD-13DA61A34C29}"/>
              </a:ext>
            </a:extLst>
          </p:cNvPr>
          <p:cNvPicPr>
            <a:picLocks noChangeAspect="1"/>
          </p:cNvPicPr>
          <p:nvPr/>
        </p:nvPicPr>
        <p:blipFill>
          <a:blip r:embed="rId4"/>
          <a:stretch>
            <a:fillRect/>
          </a:stretch>
        </p:blipFill>
        <p:spPr>
          <a:xfrm>
            <a:off x="0" y="4446462"/>
            <a:ext cx="12192000" cy="1428817"/>
          </a:xfrm>
          <a:prstGeom prst="rect">
            <a:avLst/>
          </a:prstGeom>
        </p:spPr>
      </p:pic>
      <p:sp>
        <p:nvSpPr>
          <p:cNvPr id="6" name="TextBox 5">
            <a:extLst>
              <a:ext uri="{FF2B5EF4-FFF2-40B4-BE49-F238E27FC236}">
                <a16:creationId xmlns:a16="http://schemas.microsoft.com/office/drawing/2014/main" id="{242E2179-4EEC-F4C9-A58B-E2FA9E3B1FD6}"/>
              </a:ext>
            </a:extLst>
          </p:cNvPr>
          <p:cNvSpPr txBox="1"/>
          <p:nvPr/>
        </p:nvSpPr>
        <p:spPr>
          <a:xfrm>
            <a:off x="341769" y="6176963"/>
            <a:ext cx="6097508" cy="923330"/>
          </a:xfrm>
          <a:prstGeom prst="rect">
            <a:avLst/>
          </a:prstGeom>
          <a:noFill/>
        </p:spPr>
        <p:txBody>
          <a:bodyPr wrap="square">
            <a:spAutoFit/>
          </a:bodyPr>
          <a:lstStyle/>
          <a:p>
            <a:r>
              <a:rPr lang="en-SG" dirty="0">
                <a:hlinkClick r:id="rId5"/>
              </a:rPr>
              <a:t>https://www.simplilearn.com/learn-pyspark-free-course-skillup</a:t>
            </a:r>
            <a:endParaRPr lang="en-SG" dirty="0"/>
          </a:p>
          <a:p>
            <a:endParaRPr lang="en-SG" dirty="0"/>
          </a:p>
        </p:txBody>
      </p:sp>
    </p:spTree>
    <p:extLst>
      <p:ext uri="{BB962C8B-B14F-4D97-AF65-F5344CB8AC3E}">
        <p14:creationId xmlns:p14="http://schemas.microsoft.com/office/powerpoint/2010/main" val="2005238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B3B5-F2D5-47EF-A3C0-946E84787732}"/>
              </a:ext>
            </a:extLst>
          </p:cNvPr>
          <p:cNvSpPr>
            <a:spLocks noGrp="1"/>
          </p:cNvSpPr>
          <p:nvPr>
            <p:ph type="title"/>
          </p:nvPr>
        </p:nvSpPr>
        <p:spPr/>
        <p:txBody>
          <a:bodyPr/>
          <a:lstStyle/>
          <a:p>
            <a:r>
              <a:rPr lang="en-SG" dirty="0" err="1"/>
              <a:t>PySpark</a:t>
            </a:r>
            <a:endParaRPr lang="en-SG" dirty="0"/>
          </a:p>
        </p:txBody>
      </p:sp>
      <p:sp>
        <p:nvSpPr>
          <p:cNvPr id="3" name="Content Placeholder 2">
            <a:extLst>
              <a:ext uri="{FF2B5EF4-FFF2-40B4-BE49-F238E27FC236}">
                <a16:creationId xmlns:a16="http://schemas.microsoft.com/office/drawing/2014/main" id="{408A7F70-D127-469B-934F-B25F0C182F4E}"/>
              </a:ext>
            </a:extLst>
          </p:cNvPr>
          <p:cNvSpPr>
            <a:spLocks noGrp="1"/>
          </p:cNvSpPr>
          <p:nvPr>
            <p:ph idx="1"/>
          </p:nvPr>
        </p:nvSpPr>
        <p:spPr>
          <a:xfrm>
            <a:off x="838199" y="1431561"/>
            <a:ext cx="10914089" cy="4745402"/>
          </a:xfrm>
        </p:spPr>
        <p:txBody>
          <a:bodyPr>
            <a:normAutofit fontScale="70000" lnSpcReduction="20000"/>
          </a:bodyPr>
          <a:lstStyle/>
          <a:p>
            <a:r>
              <a:rPr lang="en-US" b="0" i="0" dirty="0" err="1">
                <a:solidFill>
                  <a:srgbClr val="3A3A3A"/>
                </a:solidFill>
                <a:effectLst/>
              </a:rPr>
              <a:t>Pyspark</a:t>
            </a:r>
            <a:r>
              <a:rPr lang="en-US" b="0" i="0" dirty="0">
                <a:solidFill>
                  <a:srgbClr val="3A3A3A"/>
                </a:solidFill>
                <a:effectLst/>
              </a:rPr>
              <a:t> is a connection between Apache Spark and Python. </a:t>
            </a:r>
          </a:p>
          <a:p>
            <a:endParaRPr lang="en-US" b="0" i="0" dirty="0">
              <a:solidFill>
                <a:srgbClr val="3A3A3A"/>
              </a:solidFill>
              <a:effectLst/>
            </a:endParaRPr>
          </a:p>
          <a:p>
            <a:r>
              <a:rPr lang="en-US" b="0" i="0" dirty="0">
                <a:solidFill>
                  <a:srgbClr val="222222"/>
                </a:solidFill>
                <a:effectLst/>
              </a:rPr>
              <a:t>It allows us to work with RDD (Resilient Distributed Dataset) and </a:t>
            </a:r>
            <a:r>
              <a:rPr lang="en-US" b="0" i="0" dirty="0" err="1">
                <a:solidFill>
                  <a:srgbClr val="222222"/>
                </a:solidFill>
                <a:effectLst/>
              </a:rPr>
              <a:t>DataFrames</a:t>
            </a:r>
            <a:r>
              <a:rPr lang="en-US" b="0" i="0" dirty="0">
                <a:solidFill>
                  <a:srgbClr val="222222"/>
                </a:solidFill>
                <a:effectLst/>
              </a:rPr>
              <a:t> in Python. </a:t>
            </a:r>
          </a:p>
          <a:p>
            <a:endParaRPr lang="en-US" dirty="0">
              <a:solidFill>
                <a:srgbClr val="222222"/>
              </a:solidFill>
            </a:endParaRPr>
          </a:p>
          <a:p>
            <a:r>
              <a:rPr lang="en-US" b="0" i="0" dirty="0" err="1">
                <a:solidFill>
                  <a:srgbClr val="222222"/>
                </a:solidFill>
                <a:effectLst/>
              </a:rPr>
              <a:t>PySpark</a:t>
            </a:r>
            <a:r>
              <a:rPr lang="en-US" b="0" i="0" dirty="0">
                <a:solidFill>
                  <a:srgbClr val="222222"/>
                </a:solidFill>
                <a:effectLst/>
              </a:rPr>
              <a:t> has numerous features that make it such an amazing framework and when it comes to deal with the huge amount of data </a:t>
            </a:r>
          </a:p>
          <a:p>
            <a:endParaRPr lang="en-US" b="0" i="0" dirty="0">
              <a:solidFill>
                <a:srgbClr val="222222"/>
              </a:solidFill>
              <a:effectLst/>
            </a:endParaRPr>
          </a:p>
          <a:p>
            <a:r>
              <a:rPr lang="en-US" b="0" i="0" dirty="0" err="1">
                <a:solidFill>
                  <a:srgbClr val="222222"/>
                </a:solidFill>
                <a:effectLst/>
              </a:rPr>
              <a:t>PySpark</a:t>
            </a:r>
            <a:r>
              <a:rPr lang="en-US" b="0" i="0" dirty="0">
                <a:solidFill>
                  <a:srgbClr val="222222"/>
                </a:solidFill>
                <a:effectLst/>
              </a:rPr>
              <a:t> provides us fast and Real-time processing, flexibility, in-memory computation, and various other features. </a:t>
            </a:r>
          </a:p>
          <a:p>
            <a:endParaRPr lang="en-US" b="0" i="0" dirty="0">
              <a:solidFill>
                <a:srgbClr val="222222"/>
              </a:solidFill>
              <a:effectLst/>
            </a:endParaRPr>
          </a:p>
          <a:p>
            <a:r>
              <a:rPr lang="en-US" b="0" i="0" dirty="0">
                <a:solidFill>
                  <a:srgbClr val="222222"/>
                </a:solidFill>
                <a:effectLst/>
              </a:rPr>
              <a:t>It is a Python library to use Spark which combines the simplicity of Python language with the efficiency of Spark.</a:t>
            </a:r>
            <a:endParaRPr lang="en-US" b="0" i="0" dirty="0">
              <a:solidFill>
                <a:srgbClr val="3A3A3A"/>
              </a:solidFill>
              <a:effectLst/>
            </a:endParaRPr>
          </a:p>
          <a:p>
            <a:endParaRPr lang="en-SG" dirty="0">
              <a:hlinkClick r:id="rId2"/>
            </a:endParaRPr>
          </a:p>
          <a:p>
            <a:r>
              <a:rPr lang="en-SG" dirty="0">
                <a:hlinkClick r:id="rId2"/>
              </a:rPr>
              <a:t>https://intellipaat.com/blog/tutorial/spark-tutorial/pyspark-tutorial/</a:t>
            </a:r>
            <a:endParaRPr lang="en-SG" dirty="0"/>
          </a:p>
          <a:p>
            <a:r>
              <a:rPr lang="en-SG" dirty="0">
                <a:hlinkClick r:id="rId3"/>
              </a:rPr>
              <a:t>https://www.tutorialspoint.com/pyspark/index.htm</a:t>
            </a:r>
            <a:endParaRPr lang="en-SG" dirty="0"/>
          </a:p>
          <a:p>
            <a:endParaRPr lang="en-SG" dirty="0"/>
          </a:p>
          <a:p>
            <a:endParaRPr lang="en-SG" dirty="0"/>
          </a:p>
        </p:txBody>
      </p:sp>
    </p:spTree>
    <p:extLst>
      <p:ext uri="{BB962C8B-B14F-4D97-AF65-F5344CB8AC3E}">
        <p14:creationId xmlns:p14="http://schemas.microsoft.com/office/powerpoint/2010/main" val="97712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E343-3E37-4CFF-955B-98449B7FE221}"/>
              </a:ext>
            </a:extLst>
          </p:cNvPr>
          <p:cNvSpPr>
            <a:spLocks noGrp="1"/>
          </p:cNvSpPr>
          <p:nvPr>
            <p:ph type="title"/>
          </p:nvPr>
        </p:nvSpPr>
        <p:spPr/>
        <p:txBody>
          <a:bodyPr/>
          <a:lstStyle/>
          <a:p>
            <a:r>
              <a:rPr lang="en-SG" dirty="0" err="1"/>
              <a:t>PySpark</a:t>
            </a:r>
            <a:r>
              <a:rPr lang="en-SG" dirty="0"/>
              <a:t> vs Spark</a:t>
            </a:r>
          </a:p>
        </p:txBody>
      </p:sp>
      <p:sp>
        <p:nvSpPr>
          <p:cNvPr id="3" name="Content Placeholder 2">
            <a:extLst>
              <a:ext uri="{FF2B5EF4-FFF2-40B4-BE49-F238E27FC236}">
                <a16:creationId xmlns:a16="http://schemas.microsoft.com/office/drawing/2014/main" id="{96B995F7-B949-4D05-B27E-4A8210AF443A}"/>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91C0CEC9-9F94-4714-A490-A6C94B1BA7A6}"/>
              </a:ext>
            </a:extLst>
          </p:cNvPr>
          <p:cNvPicPr>
            <a:picLocks noChangeAspect="1"/>
          </p:cNvPicPr>
          <p:nvPr/>
        </p:nvPicPr>
        <p:blipFill>
          <a:blip r:embed="rId2"/>
          <a:stretch>
            <a:fillRect/>
          </a:stretch>
        </p:blipFill>
        <p:spPr>
          <a:xfrm>
            <a:off x="769572" y="1799392"/>
            <a:ext cx="8943975" cy="4276725"/>
          </a:xfrm>
          <a:prstGeom prst="rect">
            <a:avLst/>
          </a:prstGeom>
        </p:spPr>
      </p:pic>
      <p:sp>
        <p:nvSpPr>
          <p:cNvPr id="6" name="TextBox 5">
            <a:extLst>
              <a:ext uri="{FF2B5EF4-FFF2-40B4-BE49-F238E27FC236}">
                <a16:creationId xmlns:a16="http://schemas.microsoft.com/office/drawing/2014/main" id="{3D384E41-62E9-F797-53F8-953C22383C94}"/>
              </a:ext>
            </a:extLst>
          </p:cNvPr>
          <p:cNvSpPr txBox="1"/>
          <p:nvPr/>
        </p:nvSpPr>
        <p:spPr>
          <a:xfrm>
            <a:off x="697911" y="6211669"/>
            <a:ext cx="6094990" cy="646331"/>
          </a:xfrm>
          <a:prstGeom prst="rect">
            <a:avLst/>
          </a:prstGeom>
          <a:noFill/>
        </p:spPr>
        <p:txBody>
          <a:bodyPr wrap="square">
            <a:spAutoFit/>
          </a:bodyPr>
          <a:lstStyle/>
          <a:p>
            <a:r>
              <a:rPr lang="en-SG" dirty="0" err="1">
                <a:hlinkClick r:id="rId3"/>
              </a:rPr>
              <a:t>PySpark</a:t>
            </a:r>
            <a:r>
              <a:rPr lang="en-SG" dirty="0">
                <a:hlinkClick r:id="rId3"/>
              </a:rPr>
              <a:t> Tutorial For Beginners | Python Examples - Spark By {Examples} (sparkbyexamples.com)</a:t>
            </a:r>
            <a:endParaRPr lang="en-SG" dirty="0"/>
          </a:p>
        </p:txBody>
      </p:sp>
    </p:spTree>
    <p:extLst>
      <p:ext uri="{BB962C8B-B14F-4D97-AF65-F5344CB8AC3E}">
        <p14:creationId xmlns:p14="http://schemas.microsoft.com/office/powerpoint/2010/main" val="2958969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63798-B1BC-2254-D690-427BB4FAA44D}"/>
              </a:ext>
            </a:extLst>
          </p:cNvPr>
          <p:cNvSpPr>
            <a:spLocks noGrp="1"/>
          </p:cNvSpPr>
          <p:nvPr>
            <p:ph type="title"/>
          </p:nvPr>
        </p:nvSpPr>
        <p:spPr/>
        <p:txBody>
          <a:bodyPr/>
          <a:lstStyle/>
          <a:p>
            <a:r>
              <a:rPr lang="en-SG" b="0" i="0" dirty="0" err="1">
                <a:effectLst/>
                <a:latin typeface="New Grotesk"/>
              </a:rPr>
              <a:t>Dask</a:t>
            </a:r>
            <a:br>
              <a:rPr lang="en-SG" b="0" i="0" dirty="0">
                <a:effectLst/>
                <a:latin typeface="New Grotesk"/>
              </a:rPr>
            </a:br>
            <a:endParaRPr lang="en-SG" dirty="0"/>
          </a:p>
        </p:txBody>
      </p:sp>
      <p:sp>
        <p:nvSpPr>
          <p:cNvPr id="3" name="Content Placeholder 2">
            <a:extLst>
              <a:ext uri="{FF2B5EF4-FFF2-40B4-BE49-F238E27FC236}">
                <a16:creationId xmlns:a16="http://schemas.microsoft.com/office/drawing/2014/main" id="{D5526FCD-65DC-1586-D7DC-64C17597F1CC}"/>
              </a:ext>
            </a:extLst>
          </p:cNvPr>
          <p:cNvSpPr>
            <a:spLocks noGrp="1"/>
          </p:cNvSpPr>
          <p:nvPr>
            <p:ph idx="1"/>
          </p:nvPr>
        </p:nvSpPr>
        <p:spPr>
          <a:xfrm>
            <a:off x="838199" y="1625435"/>
            <a:ext cx="10734107" cy="4963090"/>
          </a:xfrm>
        </p:spPr>
        <p:txBody>
          <a:bodyPr>
            <a:normAutofit/>
          </a:bodyPr>
          <a:lstStyle/>
          <a:p>
            <a:r>
              <a:rPr lang="en-US" sz="2400" b="0" i="0" dirty="0">
                <a:solidFill>
                  <a:srgbClr val="3C4449"/>
                </a:solidFill>
                <a:effectLst/>
                <a:latin typeface="Arial" panose="020B0604020202020204" pitchFamily="34" charset="0"/>
                <a:cs typeface="Arial" panose="020B0604020202020204" pitchFamily="34" charset="0"/>
              </a:rPr>
              <a:t>The original purpose of </a:t>
            </a:r>
            <a:r>
              <a:rPr lang="en-US" sz="2400" b="0" i="0" dirty="0" err="1">
                <a:solidFill>
                  <a:srgbClr val="3C4449"/>
                </a:solidFill>
                <a:effectLst/>
                <a:latin typeface="Arial" panose="020B0604020202020204" pitchFamily="34" charset="0"/>
                <a:cs typeface="Arial" panose="020B0604020202020204" pitchFamily="34" charset="0"/>
              </a:rPr>
              <a:t>Dask</a:t>
            </a:r>
            <a:r>
              <a:rPr lang="en-US" sz="2400" b="0" i="0" dirty="0">
                <a:solidFill>
                  <a:srgbClr val="3C4449"/>
                </a:solidFill>
                <a:effectLst/>
                <a:latin typeface="Arial" panose="020B0604020202020204" pitchFamily="34" charset="0"/>
                <a:cs typeface="Arial" panose="020B0604020202020204" pitchFamily="34" charset="0"/>
              </a:rPr>
              <a:t> was simply to </a:t>
            </a:r>
            <a:r>
              <a:rPr lang="en-US" sz="2400" b="0" i="0" dirty="0" err="1">
                <a:solidFill>
                  <a:srgbClr val="3C4449"/>
                </a:solidFill>
                <a:effectLst/>
                <a:latin typeface="Arial" panose="020B0604020202020204" pitchFamily="34" charset="0"/>
                <a:cs typeface="Arial" panose="020B0604020202020204" pitchFamily="34" charset="0"/>
              </a:rPr>
              <a:t>parallelise</a:t>
            </a:r>
            <a:r>
              <a:rPr lang="en-US" sz="2400" b="0" i="0" dirty="0">
                <a:solidFill>
                  <a:srgbClr val="3C4449"/>
                </a:solidFill>
                <a:effectLst/>
                <a:latin typeface="Arial" panose="020B0604020202020204" pitchFamily="34" charset="0"/>
                <a:cs typeface="Arial" panose="020B0604020202020204" pitchFamily="34" charset="0"/>
              </a:rPr>
              <a:t> NumPy, so that it can take advantage of workstation computers with multiple CPUs and cores.</a:t>
            </a:r>
          </a:p>
          <a:p>
            <a:endParaRPr lang="en-US" sz="2400" b="0" i="0" dirty="0">
              <a:solidFill>
                <a:srgbClr val="3C4449"/>
              </a:solidFill>
              <a:effectLst/>
              <a:latin typeface="Arial" panose="020B0604020202020204" pitchFamily="34" charset="0"/>
              <a:cs typeface="Arial" panose="020B0604020202020204" pitchFamily="34" charset="0"/>
            </a:endParaRPr>
          </a:p>
          <a:p>
            <a:r>
              <a:rPr lang="en-US" sz="2400" b="0" i="0" dirty="0" err="1">
                <a:solidFill>
                  <a:srgbClr val="080815"/>
                </a:solidFill>
                <a:effectLst/>
                <a:latin typeface="Arial" panose="020B0604020202020204" pitchFamily="34" charset="0"/>
                <a:cs typeface="Arial" panose="020B0604020202020204" pitchFamily="34" charset="0"/>
              </a:rPr>
              <a:t>Dask.distributed</a:t>
            </a:r>
            <a:r>
              <a:rPr lang="en-US" sz="2400" b="0" i="0" dirty="0">
                <a:solidFill>
                  <a:srgbClr val="080815"/>
                </a:solidFill>
                <a:effectLst/>
                <a:latin typeface="Arial" panose="020B0604020202020204" pitchFamily="34" charset="0"/>
                <a:cs typeface="Arial" panose="020B0604020202020204" pitchFamily="34" charset="0"/>
              </a:rPr>
              <a:t> is a lightweight library for distributed computing in Python. It extends both the </a:t>
            </a:r>
            <a:r>
              <a:rPr lang="en-US" sz="2400" dirty="0" err="1">
                <a:effectLst/>
                <a:latin typeface="Arial" panose="020B0604020202020204" pitchFamily="34" charset="0"/>
                <a:cs typeface="Arial" panose="020B0604020202020204" pitchFamily="34" charset="0"/>
              </a:rPr>
              <a:t>concurrent.futures</a:t>
            </a:r>
            <a:r>
              <a:rPr lang="en-US" sz="2400" b="0" i="0" dirty="0">
                <a:solidFill>
                  <a:srgbClr val="080815"/>
                </a:solidFill>
                <a:effectLst/>
                <a:latin typeface="Arial" panose="020B0604020202020204" pitchFamily="34" charset="0"/>
                <a:cs typeface="Arial" panose="020B0604020202020204" pitchFamily="34" charset="0"/>
              </a:rPr>
              <a:t> and </a:t>
            </a:r>
            <a:r>
              <a:rPr lang="en-US" sz="2400" dirty="0" err="1">
                <a:effectLst/>
                <a:latin typeface="Arial" panose="020B0604020202020204" pitchFamily="34" charset="0"/>
                <a:cs typeface="Arial" panose="020B0604020202020204" pitchFamily="34" charset="0"/>
              </a:rPr>
              <a:t>dask</a:t>
            </a:r>
            <a:r>
              <a:rPr lang="en-US" sz="2400" b="0" i="0" dirty="0">
                <a:solidFill>
                  <a:srgbClr val="080815"/>
                </a:solidFill>
                <a:effectLst/>
                <a:latin typeface="Arial" panose="020B0604020202020204" pitchFamily="34" charset="0"/>
                <a:cs typeface="Arial" panose="020B0604020202020204" pitchFamily="34" charset="0"/>
              </a:rPr>
              <a:t> APIs to moderate sized clusters.</a:t>
            </a:r>
          </a:p>
          <a:p>
            <a:r>
              <a:rPr lang="en-SG" sz="2400" dirty="0">
                <a:hlinkClick r:id="rId3"/>
              </a:rPr>
              <a:t>https://training.talkpython.fm/courses/introduction-to-scaling-python-and-pandas-with-dask?form=MG0AV3</a:t>
            </a:r>
            <a:r>
              <a:rPr lang="en-SG" sz="2400" dirty="0"/>
              <a:t>     2 mins (course)</a:t>
            </a:r>
            <a:endParaRPr lang="en-US" sz="2400" dirty="0">
              <a:solidFill>
                <a:srgbClr val="080815"/>
              </a:solidFill>
              <a:latin typeface="Arial" panose="020B0604020202020204" pitchFamily="34" charset="0"/>
              <a:cs typeface="Arial" panose="020B0604020202020204" pitchFamily="34" charset="0"/>
            </a:endParaRPr>
          </a:p>
          <a:p>
            <a:r>
              <a:rPr lang="en-SG" sz="2400" dirty="0">
                <a:latin typeface="Arial" panose="020B0604020202020204" pitchFamily="34" charset="0"/>
                <a:cs typeface="Arial" panose="020B0604020202020204" pitchFamily="34" charset="0"/>
                <a:hlinkClick r:id="rId4"/>
              </a:rPr>
              <a:t>https://www.youtube.com/watch?v=nnndxbr_Xq4&amp;t=11s</a:t>
            </a:r>
            <a:r>
              <a:rPr lang="en-SG" sz="2400" dirty="0">
                <a:latin typeface="Arial" panose="020B0604020202020204" pitchFamily="34" charset="0"/>
                <a:cs typeface="Arial" panose="020B0604020202020204" pitchFamily="34" charset="0"/>
              </a:rPr>
              <a:t>   8 mins</a:t>
            </a:r>
          </a:p>
          <a:p>
            <a:r>
              <a:rPr lang="en-SG" sz="2400" dirty="0">
                <a:solidFill>
                  <a:srgbClr val="080815"/>
                </a:solidFill>
                <a:latin typeface="Arial" panose="020B0604020202020204" pitchFamily="34" charset="0"/>
                <a:cs typeface="Arial" panose="020B0604020202020204" pitchFamily="34" charset="0"/>
                <a:hlinkClick r:id="rId5"/>
              </a:rPr>
              <a:t>https://www.youtube.com/watch?v=Alwgx_1qsj4</a:t>
            </a:r>
            <a:r>
              <a:rPr lang="en-SG" sz="2400" dirty="0">
                <a:solidFill>
                  <a:srgbClr val="080815"/>
                </a:solidFill>
                <a:latin typeface="Arial" panose="020B0604020202020204" pitchFamily="34" charset="0"/>
                <a:cs typeface="Arial" panose="020B0604020202020204" pitchFamily="34" charset="0"/>
              </a:rPr>
              <a:t>  16 mins</a:t>
            </a:r>
          </a:p>
          <a:p>
            <a:endParaRPr lang="en-US" sz="2400" dirty="0">
              <a:solidFill>
                <a:srgbClr val="080815"/>
              </a:solidFill>
              <a:latin typeface="Arial" panose="020B0604020202020204" pitchFamily="34" charset="0"/>
              <a:cs typeface="Arial" panose="020B0604020202020204" pitchFamily="34" charset="0"/>
            </a:endParaRPr>
          </a:p>
          <a:p>
            <a:endParaRPr lang="en-SG" sz="2400" dirty="0">
              <a:latin typeface="Arial" panose="020B0604020202020204" pitchFamily="34" charset="0"/>
              <a:cs typeface="Arial" panose="020B0604020202020204" pitchFamily="34" charset="0"/>
            </a:endParaRPr>
          </a:p>
          <a:p>
            <a:endParaRPr lang="en-US" sz="7200" b="0" i="0" dirty="0">
              <a:solidFill>
                <a:srgbClr val="3C4449"/>
              </a:solidFill>
              <a:effectLst/>
              <a:latin typeface="New Grotesk"/>
            </a:endParaRPr>
          </a:p>
          <a:p>
            <a:pPr algn="l">
              <a:lnSpc>
                <a:spcPts val="2296"/>
              </a:lnSpc>
            </a:pPr>
            <a:endParaRPr lang="en-SG" dirty="0"/>
          </a:p>
        </p:txBody>
      </p:sp>
      <p:sp>
        <p:nvSpPr>
          <p:cNvPr id="6" name="TextBox 5">
            <a:extLst>
              <a:ext uri="{FF2B5EF4-FFF2-40B4-BE49-F238E27FC236}">
                <a16:creationId xmlns:a16="http://schemas.microsoft.com/office/drawing/2014/main" id="{5AD80F36-EC27-4731-D436-63CB84EE3AF7}"/>
              </a:ext>
            </a:extLst>
          </p:cNvPr>
          <p:cNvSpPr txBox="1"/>
          <p:nvPr/>
        </p:nvSpPr>
        <p:spPr>
          <a:xfrm>
            <a:off x="495678" y="5700086"/>
            <a:ext cx="6097508" cy="646331"/>
          </a:xfrm>
          <a:prstGeom prst="rect">
            <a:avLst/>
          </a:prstGeom>
          <a:noFill/>
        </p:spPr>
        <p:txBody>
          <a:bodyPr wrap="square">
            <a:spAutoFit/>
          </a:bodyPr>
          <a:lstStyle/>
          <a:p>
            <a:r>
              <a:rPr lang="en-SG" dirty="0">
                <a:hlinkClick r:id="rId6"/>
              </a:rPr>
              <a:t>https://distributed.dask.org/en/latest/</a:t>
            </a:r>
            <a:endParaRPr lang="en-SG" dirty="0"/>
          </a:p>
          <a:p>
            <a:endParaRPr lang="en-SG" dirty="0"/>
          </a:p>
        </p:txBody>
      </p:sp>
    </p:spTree>
    <p:extLst>
      <p:ext uri="{BB962C8B-B14F-4D97-AF65-F5344CB8AC3E}">
        <p14:creationId xmlns:p14="http://schemas.microsoft.com/office/powerpoint/2010/main" val="170034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6070B-0BD8-0697-F894-F6369DD5425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D6FCC491-0476-F760-140C-45E85A26F719}"/>
              </a:ext>
            </a:extLst>
          </p:cNvPr>
          <p:cNvSpPr>
            <a:spLocks noGrp="1"/>
          </p:cNvSpPr>
          <p:nvPr>
            <p:ph idx="1"/>
          </p:nvPr>
        </p:nvSpPr>
        <p:spPr/>
        <p:txBody>
          <a:bodyPr/>
          <a:lstStyle/>
          <a:p>
            <a:endParaRPr lang="en-SG" dirty="0"/>
          </a:p>
        </p:txBody>
      </p:sp>
      <p:pic>
        <p:nvPicPr>
          <p:cNvPr id="5" name="Picture 4">
            <a:extLst>
              <a:ext uri="{FF2B5EF4-FFF2-40B4-BE49-F238E27FC236}">
                <a16:creationId xmlns:a16="http://schemas.microsoft.com/office/drawing/2014/main" id="{A6D6761A-05E6-CB78-9FC3-0D1EBFC0405B}"/>
              </a:ext>
            </a:extLst>
          </p:cNvPr>
          <p:cNvPicPr>
            <a:picLocks noChangeAspect="1"/>
          </p:cNvPicPr>
          <p:nvPr/>
        </p:nvPicPr>
        <p:blipFill>
          <a:blip r:embed="rId3"/>
          <a:stretch>
            <a:fillRect/>
          </a:stretch>
        </p:blipFill>
        <p:spPr>
          <a:xfrm>
            <a:off x="0" y="51435"/>
            <a:ext cx="12192000" cy="6441440"/>
          </a:xfrm>
          <a:prstGeom prst="rect">
            <a:avLst/>
          </a:prstGeom>
        </p:spPr>
      </p:pic>
      <p:sp>
        <p:nvSpPr>
          <p:cNvPr id="7" name="TextBox 6">
            <a:extLst>
              <a:ext uri="{FF2B5EF4-FFF2-40B4-BE49-F238E27FC236}">
                <a16:creationId xmlns:a16="http://schemas.microsoft.com/office/drawing/2014/main" id="{90EBCF5C-1089-A346-CE6C-869AAF514535}"/>
              </a:ext>
            </a:extLst>
          </p:cNvPr>
          <p:cNvSpPr txBox="1"/>
          <p:nvPr/>
        </p:nvSpPr>
        <p:spPr>
          <a:xfrm>
            <a:off x="204427" y="6433853"/>
            <a:ext cx="6094428" cy="646331"/>
          </a:xfrm>
          <a:prstGeom prst="rect">
            <a:avLst/>
          </a:prstGeom>
          <a:noFill/>
        </p:spPr>
        <p:txBody>
          <a:bodyPr wrap="square">
            <a:spAutoFit/>
          </a:bodyPr>
          <a:lstStyle/>
          <a:p>
            <a:r>
              <a:rPr lang="en-SG" dirty="0">
                <a:hlinkClick r:id="rId4"/>
              </a:rPr>
              <a:t>https://distributed.dask.org/en/latest/</a:t>
            </a:r>
            <a:endParaRPr lang="en-SG" dirty="0"/>
          </a:p>
          <a:p>
            <a:endParaRPr lang="en-SG" dirty="0"/>
          </a:p>
        </p:txBody>
      </p:sp>
    </p:spTree>
    <p:extLst>
      <p:ext uri="{BB962C8B-B14F-4D97-AF65-F5344CB8AC3E}">
        <p14:creationId xmlns:p14="http://schemas.microsoft.com/office/powerpoint/2010/main" val="1944407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6059-AFA3-CE6A-ED8F-1ED2DA49C989}"/>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8A6B1696-1AAC-3994-7E0C-4545D82567E1}"/>
              </a:ext>
            </a:extLst>
          </p:cNvPr>
          <p:cNvSpPr>
            <a:spLocks noGrp="1"/>
          </p:cNvSpPr>
          <p:nvPr>
            <p:ph idx="1"/>
          </p:nvPr>
        </p:nvSpPr>
        <p:spPr/>
        <p:txBody>
          <a:bodyPr/>
          <a:lstStyle/>
          <a:p>
            <a:endParaRPr lang="en-SG"/>
          </a:p>
        </p:txBody>
      </p:sp>
      <p:sp>
        <p:nvSpPr>
          <p:cNvPr id="5" name="TextBox 4">
            <a:extLst>
              <a:ext uri="{FF2B5EF4-FFF2-40B4-BE49-F238E27FC236}">
                <a16:creationId xmlns:a16="http://schemas.microsoft.com/office/drawing/2014/main" id="{3D6D4D17-0209-07C7-B457-56494CBF87E7}"/>
              </a:ext>
            </a:extLst>
          </p:cNvPr>
          <p:cNvSpPr txBox="1"/>
          <p:nvPr/>
        </p:nvSpPr>
        <p:spPr>
          <a:xfrm>
            <a:off x="728189" y="6382664"/>
            <a:ext cx="6094990" cy="369332"/>
          </a:xfrm>
          <a:prstGeom prst="rect">
            <a:avLst/>
          </a:prstGeom>
          <a:noFill/>
        </p:spPr>
        <p:txBody>
          <a:bodyPr wrap="square">
            <a:spAutoFit/>
          </a:bodyPr>
          <a:lstStyle/>
          <a:p>
            <a:r>
              <a:rPr lang="en-SG" dirty="0"/>
              <a:t>dask1.py</a:t>
            </a:r>
          </a:p>
        </p:txBody>
      </p:sp>
      <p:sp>
        <p:nvSpPr>
          <p:cNvPr id="6" name="Rectangle 5">
            <a:extLst>
              <a:ext uri="{FF2B5EF4-FFF2-40B4-BE49-F238E27FC236}">
                <a16:creationId xmlns:a16="http://schemas.microsoft.com/office/drawing/2014/main" id="{BE4EFA98-A063-C3B7-4F60-E6AE59DB5C58}"/>
              </a:ext>
            </a:extLst>
          </p:cNvPr>
          <p:cNvSpPr/>
          <p:nvPr/>
        </p:nvSpPr>
        <p:spPr>
          <a:xfrm>
            <a:off x="611620" y="0"/>
            <a:ext cx="5601456" cy="62736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t>import dask</a:t>
            </a:r>
          </a:p>
          <a:p>
            <a:r>
              <a:rPr lang="en-US" sz="1100"/>
              <a:t>from dask import delayed</a:t>
            </a:r>
          </a:p>
          <a:p>
            <a:endParaRPr lang="en-US" sz="1100"/>
          </a:p>
          <a:p>
            <a:r>
              <a:rPr lang="en-US" sz="1100"/>
              <a:t>@delayed</a:t>
            </a:r>
          </a:p>
          <a:p>
            <a:r>
              <a:rPr lang="en-US" sz="1100"/>
              <a:t>def add(x, y):</a:t>
            </a:r>
          </a:p>
          <a:p>
            <a:r>
              <a:rPr lang="en-US" sz="1100"/>
              <a:t>    return x + y</a:t>
            </a:r>
          </a:p>
          <a:p>
            <a:r>
              <a:rPr lang="en-US" sz="1100"/>
              <a:t>'''</a:t>
            </a:r>
          </a:p>
          <a:p>
            <a:r>
              <a:rPr lang="en-US" sz="1100"/>
              <a:t>with @delayed</a:t>
            </a:r>
          </a:p>
          <a:p>
            <a:r>
              <a:rPr lang="en-US" sz="1100"/>
              <a:t>The add function does not execute immediately.</a:t>
            </a:r>
          </a:p>
          <a:p>
            <a:r>
              <a:rPr lang="en-US" sz="1100"/>
              <a:t>Instead, it creates a delayed object that represents x + y.</a:t>
            </a:r>
          </a:p>
          <a:p>
            <a:r>
              <a:rPr lang="en-US" sz="1100"/>
              <a:t>Benefits of @delayed:</a:t>
            </a:r>
          </a:p>
          <a:p>
            <a:r>
              <a:rPr lang="en-US" sz="1100"/>
              <a:t>Parallel execution: Tasks run in parallel when possible.</a:t>
            </a:r>
          </a:p>
          <a:p>
            <a:r>
              <a:rPr lang="en-US" sz="1100"/>
              <a:t>Optimized scheduling: Dask organizes tasks to minimize computation time.</a:t>
            </a:r>
          </a:p>
          <a:p>
            <a:r>
              <a:rPr lang="en-US" sz="1100"/>
              <a:t>Handles large data: Useful for computations that don't fit in memory.</a:t>
            </a:r>
          </a:p>
          <a:p>
            <a:r>
              <a:rPr lang="en-US" sz="1100"/>
              <a:t>'''</a:t>
            </a:r>
          </a:p>
          <a:p>
            <a:endParaRPr lang="en-US" sz="1100"/>
          </a:p>
          <a:p>
            <a:r>
              <a:rPr lang="en-US" sz="1100"/>
              <a:t>@delayed</a:t>
            </a:r>
          </a:p>
          <a:p>
            <a:r>
              <a:rPr lang="en-US" sz="1100"/>
              <a:t>def multiply(x, y):</a:t>
            </a:r>
          </a:p>
          <a:p>
            <a:r>
              <a:rPr lang="en-US" sz="1100"/>
              <a:t>    return x * y</a:t>
            </a:r>
          </a:p>
          <a:p>
            <a:endParaRPr lang="en-US" sz="1100"/>
          </a:p>
          <a:p>
            <a:r>
              <a:rPr lang="en-US" sz="1100"/>
              <a:t>@delayed</a:t>
            </a:r>
          </a:p>
          <a:p>
            <a:r>
              <a:rPr lang="en-US" sz="1100"/>
              <a:t>def sum_list(lst):</a:t>
            </a:r>
          </a:p>
          <a:p>
            <a:r>
              <a:rPr lang="en-US" sz="1100"/>
              <a:t>    return sum(lst)</a:t>
            </a:r>
          </a:p>
          <a:p>
            <a:endParaRPr lang="en-US" sz="1100"/>
          </a:p>
          <a:p>
            <a:r>
              <a:rPr lang="en-US" sz="1100"/>
              <a:t># Create a computation graph</a:t>
            </a:r>
          </a:p>
          <a:p>
            <a:endParaRPr lang="en-US" sz="1100"/>
          </a:p>
          <a:p>
            <a:r>
              <a:rPr lang="en-US" sz="1100"/>
              <a:t>x = add(1, 2)</a:t>
            </a:r>
          </a:p>
          <a:p>
            <a:r>
              <a:rPr lang="en-US" sz="1100"/>
              <a:t>y = multiply(x, 10)</a:t>
            </a:r>
          </a:p>
          <a:p>
            <a:r>
              <a:rPr lang="en-US" sz="1100"/>
              <a:t>z = sum_list([x, y, 3])</a:t>
            </a:r>
          </a:p>
          <a:p>
            <a:r>
              <a:rPr lang="en-US" sz="1100"/>
              <a:t>#These operations do not execute immediately but build a computation graph.</a:t>
            </a:r>
          </a:p>
          <a:p>
            <a:endParaRPr lang="en-US" sz="1100"/>
          </a:p>
          <a:p>
            <a:r>
              <a:rPr lang="en-US" sz="1100"/>
              <a:t># Compute the result</a:t>
            </a:r>
          </a:p>
          <a:p>
            <a:r>
              <a:rPr lang="en-US" sz="1100"/>
              <a:t>result = z.compute()</a:t>
            </a:r>
          </a:p>
          <a:p>
            <a:r>
              <a:rPr lang="en-US" sz="1100"/>
              <a:t># When .compute() is called, Dask executes all the required computations efficiently,</a:t>
            </a:r>
          </a:p>
          <a:p>
            <a:r>
              <a:rPr lang="en-US" sz="1100"/>
              <a:t># following the dependencies in the graph.</a:t>
            </a:r>
          </a:p>
          <a:p>
            <a:r>
              <a:rPr lang="en-US" sz="1100"/>
              <a:t>print("Result:", result)</a:t>
            </a:r>
            <a:endParaRPr lang="en-SG" sz="1100"/>
          </a:p>
        </p:txBody>
      </p:sp>
      <p:pic>
        <p:nvPicPr>
          <p:cNvPr id="8" name="Picture 7">
            <a:extLst>
              <a:ext uri="{FF2B5EF4-FFF2-40B4-BE49-F238E27FC236}">
                <a16:creationId xmlns:a16="http://schemas.microsoft.com/office/drawing/2014/main" id="{8B68025F-B918-1562-A8BF-DBD850D604B0}"/>
              </a:ext>
            </a:extLst>
          </p:cNvPr>
          <p:cNvPicPr>
            <a:picLocks noChangeAspect="1"/>
          </p:cNvPicPr>
          <p:nvPr/>
        </p:nvPicPr>
        <p:blipFill>
          <a:blip r:embed="rId3"/>
          <a:stretch>
            <a:fillRect/>
          </a:stretch>
        </p:blipFill>
        <p:spPr>
          <a:xfrm>
            <a:off x="6411407" y="2543228"/>
            <a:ext cx="5168973" cy="3682069"/>
          </a:xfrm>
          <a:prstGeom prst="rect">
            <a:avLst/>
          </a:prstGeom>
        </p:spPr>
      </p:pic>
    </p:spTree>
    <p:extLst>
      <p:ext uri="{BB962C8B-B14F-4D97-AF65-F5344CB8AC3E}">
        <p14:creationId xmlns:p14="http://schemas.microsoft.com/office/powerpoint/2010/main" val="1993701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48D8-1CDD-4E52-919E-CB2BC476E1BF}"/>
              </a:ext>
            </a:extLst>
          </p:cNvPr>
          <p:cNvSpPr>
            <a:spLocks noGrp="1"/>
          </p:cNvSpPr>
          <p:nvPr>
            <p:ph type="title"/>
          </p:nvPr>
        </p:nvSpPr>
        <p:spPr/>
        <p:txBody>
          <a:bodyPr/>
          <a:lstStyle/>
          <a:p>
            <a:r>
              <a:rPr lang="en-SG"/>
              <a:t>Ray </a:t>
            </a:r>
            <a:endParaRPr lang="en-SG" dirty="0"/>
          </a:p>
        </p:txBody>
      </p:sp>
      <p:sp>
        <p:nvSpPr>
          <p:cNvPr id="3" name="Content Placeholder 2">
            <a:extLst>
              <a:ext uri="{FF2B5EF4-FFF2-40B4-BE49-F238E27FC236}">
                <a16:creationId xmlns:a16="http://schemas.microsoft.com/office/drawing/2014/main" id="{3A135D66-FDAC-4787-B155-84791DBCA62B}"/>
              </a:ext>
            </a:extLst>
          </p:cNvPr>
          <p:cNvSpPr>
            <a:spLocks noGrp="1"/>
          </p:cNvSpPr>
          <p:nvPr>
            <p:ph idx="1"/>
          </p:nvPr>
        </p:nvSpPr>
        <p:spPr>
          <a:xfrm>
            <a:off x="888600" y="1415225"/>
            <a:ext cx="10515600" cy="2919175"/>
          </a:xfrm>
        </p:spPr>
        <p:txBody>
          <a:bodyPr>
            <a:normAutofit fontScale="85000" lnSpcReduction="20000"/>
          </a:bodyPr>
          <a:lstStyle/>
          <a:p>
            <a:r>
              <a:rPr lang="en-SG" dirty="0">
                <a:hlinkClick r:id="rId2"/>
              </a:rPr>
              <a:t>https://www.kdnuggets.com/2021/08/distributed-python-application-ray.html</a:t>
            </a:r>
            <a:endParaRPr lang="en-SG" dirty="0"/>
          </a:p>
          <a:p>
            <a:endParaRPr lang="en-SG" dirty="0"/>
          </a:p>
          <a:p>
            <a:endParaRPr lang="en-SG" dirty="0"/>
          </a:p>
          <a:p>
            <a:r>
              <a:rPr lang="en-SG" dirty="0">
                <a:hlinkClick r:id="rId3"/>
              </a:rPr>
              <a:t>https://blog.dominodatalab.com/ray-for-data-science-distributed-python-tasks-at-scale</a:t>
            </a:r>
            <a:endParaRPr lang="en-SG" dirty="0"/>
          </a:p>
          <a:p>
            <a:endParaRPr lang="en-SG" dirty="0"/>
          </a:p>
          <a:p>
            <a:r>
              <a:rPr lang="en-SG" dirty="0">
                <a:hlinkClick r:id="rId4"/>
              </a:rPr>
              <a:t>https://www.projectpro.io/article/python-ray/843</a:t>
            </a:r>
            <a:endParaRPr lang="en-SG" dirty="0"/>
          </a:p>
          <a:p>
            <a:endParaRPr lang="en-SG" dirty="0"/>
          </a:p>
          <a:p>
            <a:endParaRPr lang="en-SG" dirty="0"/>
          </a:p>
          <a:p>
            <a:endParaRPr lang="en-SG" dirty="0"/>
          </a:p>
        </p:txBody>
      </p:sp>
      <p:pic>
        <p:nvPicPr>
          <p:cNvPr id="5" name="Picture 4">
            <a:extLst>
              <a:ext uri="{FF2B5EF4-FFF2-40B4-BE49-F238E27FC236}">
                <a16:creationId xmlns:a16="http://schemas.microsoft.com/office/drawing/2014/main" id="{6B820709-4046-7FAD-7FA2-F7F0AA75930E}"/>
              </a:ext>
            </a:extLst>
          </p:cNvPr>
          <p:cNvPicPr>
            <a:picLocks noChangeAspect="1"/>
          </p:cNvPicPr>
          <p:nvPr/>
        </p:nvPicPr>
        <p:blipFill>
          <a:blip r:embed="rId5"/>
          <a:stretch>
            <a:fillRect/>
          </a:stretch>
        </p:blipFill>
        <p:spPr>
          <a:xfrm>
            <a:off x="7588800" y="4191257"/>
            <a:ext cx="4603200" cy="2350496"/>
          </a:xfrm>
          <a:prstGeom prst="rect">
            <a:avLst/>
          </a:prstGeom>
        </p:spPr>
      </p:pic>
      <p:sp>
        <p:nvSpPr>
          <p:cNvPr id="7" name="TextBox 6">
            <a:extLst>
              <a:ext uri="{FF2B5EF4-FFF2-40B4-BE49-F238E27FC236}">
                <a16:creationId xmlns:a16="http://schemas.microsoft.com/office/drawing/2014/main" id="{5F771EAA-7745-75B1-B971-E01E5171618D}"/>
              </a:ext>
            </a:extLst>
          </p:cNvPr>
          <p:cNvSpPr txBox="1"/>
          <p:nvPr/>
        </p:nvSpPr>
        <p:spPr>
          <a:xfrm>
            <a:off x="1091432" y="5442775"/>
            <a:ext cx="6094800" cy="923330"/>
          </a:xfrm>
          <a:prstGeom prst="rect">
            <a:avLst/>
          </a:prstGeom>
          <a:noFill/>
        </p:spPr>
        <p:txBody>
          <a:bodyPr wrap="square">
            <a:spAutoFit/>
          </a:bodyPr>
          <a:lstStyle/>
          <a:p>
            <a:r>
              <a:rPr lang="en-SG" dirty="0">
                <a:hlinkClick r:id="rId6"/>
              </a:rPr>
              <a:t>https://www.run.ai/guides/distributed-computing/distributed-computing-with-python</a:t>
            </a:r>
            <a:endParaRPr lang="en-SG" dirty="0"/>
          </a:p>
          <a:p>
            <a:endParaRPr lang="en-SG" dirty="0"/>
          </a:p>
        </p:txBody>
      </p:sp>
    </p:spTree>
    <p:extLst>
      <p:ext uri="{BB962C8B-B14F-4D97-AF65-F5344CB8AC3E}">
        <p14:creationId xmlns:p14="http://schemas.microsoft.com/office/powerpoint/2010/main" val="362335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BFF0-0C95-27B9-9A7C-AAC37E4D4EE6}"/>
              </a:ext>
            </a:extLst>
          </p:cNvPr>
          <p:cNvSpPr>
            <a:spLocks noGrp="1"/>
          </p:cNvSpPr>
          <p:nvPr>
            <p:ph type="title"/>
          </p:nvPr>
        </p:nvSpPr>
        <p:spPr/>
        <p:txBody>
          <a:bodyPr/>
          <a:lstStyle/>
          <a:p>
            <a:r>
              <a:rPr lang="en-SG" dirty="0"/>
              <a:t>Copilot</a:t>
            </a:r>
          </a:p>
        </p:txBody>
      </p:sp>
      <p:sp>
        <p:nvSpPr>
          <p:cNvPr id="3" name="Content Placeholder 2">
            <a:extLst>
              <a:ext uri="{FF2B5EF4-FFF2-40B4-BE49-F238E27FC236}">
                <a16:creationId xmlns:a16="http://schemas.microsoft.com/office/drawing/2014/main" id="{E091781F-2C5F-451D-2421-56B0A5F9AADB}"/>
              </a:ext>
            </a:extLst>
          </p:cNvPr>
          <p:cNvSpPr>
            <a:spLocks noGrp="1"/>
          </p:cNvSpPr>
          <p:nvPr>
            <p:ph idx="1"/>
          </p:nvPr>
        </p:nvSpPr>
        <p:spPr/>
        <p:txBody>
          <a:bodyPr/>
          <a:lstStyle/>
          <a:p>
            <a:endParaRPr lang="en-SG"/>
          </a:p>
        </p:txBody>
      </p:sp>
      <p:pic>
        <p:nvPicPr>
          <p:cNvPr id="6" name="Picture 5">
            <a:extLst>
              <a:ext uri="{FF2B5EF4-FFF2-40B4-BE49-F238E27FC236}">
                <a16:creationId xmlns:a16="http://schemas.microsoft.com/office/drawing/2014/main" id="{DF250825-9FDC-F025-F056-A1FA34678B22}"/>
              </a:ext>
            </a:extLst>
          </p:cNvPr>
          <p:cNvPicPr>
            <a:picLocks noChangeAspect="1"/>
          </p:cNvPicPr>
          <p:nvPr/>
        </p:nvPicPr>
        <p:blipFill>
          <a:blip r:embed="rId2"/>
          <a:stretch>
            <a:fillRect/>
          </a:stretch>
        </p:blipFill>
        <p:spPr>
          <a:xfrm>
            <a:off x="146807" y="1690688"/>
            <a:ext cx="11898385" cy="5134692"/>
          </a:xfrm>
          <a:prstGeom prst="rect">
            <a:avLst/>
          </a:prstGeom>
        </p:spPr>
      </p:pic>
    </p:spTree>
    <p:extLst>
      <p:ext uri="{BB962C8B-B14F-4D97-AF65-F5344CB8AC3E}">
        <p14:creationId xmlns:p14="http://schemas.microsoft.com/office/powerpoint/2010/main" val="992935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EBFE-0FD9-7DE9-BF66-3CC991A9207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B4412D8-465E-E5F4-7F13-0E8D5E211AB5}"/>
              </a:ext>
            </a:extLst>
          </p:cNvPr>
          <p:cNvSpPr>
            <a:spLocks noGrp="1"/>
          </p:cNvSpPr>
          <p:nvPr>
            <p:ph idx="1"/>
          </p:nvPr>
        </p:nvSpPr>
        <p:spPr>
          <a:xfrm>
            <a:off x="838200" y="4970351"/>
            <a:ext cx="10515600" cy="1206611"/>
          </a:xfrm>
        </p:spPr>
        <p:txBody>
          <a:bodyPr/>
          <a:lstStyle/>
          <a:p>
            <a:r>
              <a:rPr lang="en-US" dirty="0"/>
              <a:t>In this example, </a:t>
            </a:r>
            <a:r>
              <a:rPr lang="en-US" dirty="0" err="1"/>
              <a:t>slow_function</a:t>
            </a:r>
            <a:r>
              <a:rPr lang="en-US" dirty="0"/>
              <a:t> tasks are distributed across multiple nodes in the Ray cluster.</a:t>
            </a:r>
            <a:endParaRPr lang="en-SG" dirty="0"/>
          </a:p>
          <a:p>
            <a:endParaRPr lang="en-SG" dirty="0"/>
          </a:p>
        </p:txBody>
      </p:sp>
      <p:pic>
        <p:nvPicPr>
          <p:cNvPr id="5" name="Picture 4">
            <a:extLst>
              <a:ext uri="{FF2B5EF4-FFF2-40B4-BE49-F238E27FC236}">
                <a16:creationId xmlns:a16="http://schemas.microsoft.com/office/drawing/2014/main" id="{86F7F471-0D4E-E9C1-B979-FE8387ECED85}"/>
              </a:ext>
            </a:extLst>
          </p:cNvPr>
          <p:cNvPicPr>
            <a:picLocks noChangeAspect="1"/>
          </p:cNvPicPr>
          <p:nvPr/>
        </p:nvPicPr>
        <p:blipFill>
          <a:blip r:embed="rId3"/>
          <a:stretch>
            <a:fillRect/>
          </a:stretch>
        </p:blipFill>
        <p:spPr>
          <a:xfrm>
            <a:off x="755669" y="272396"/>
            <a:ext cx="7255662" cy="3839675"/>
          </a:xfrm>
          <a:prstGeom prst="rect">
            <a:avLst/>
          </a:prstGeom>
        </p:spPr>
      </p:pic>
      <p:sp>
        <p:nvSpPr>
          <p:cNvPr id="6" name="TextBox 5">
            <a:extLst>
              <a:ext uri="{FF2B5EF4-FFF2-40B4-BE49-F238E27FC236}">
                <a16:creationId xmlns:a16="http://schemas.microsoft.com/office/drawing/2014/main" id="{5E8E3A3E-CDED-C1C5-753C-6F8646C4D335}"/>
              </a:ext>
            </a:extLst>
          </p:cNvPr>
          <p:cNvSpPr txBox="1"/>
          <p:nvPr/>
        </p:nvSpPr>
        <p:spPr>
          <a:xfrm>
            <a:off x="5447923" y="6286183"/>
            <a:ext cx="6097508" cy="369332"/>
          </a:xfrm>
          <a:prstGeom prst="rect">
            <a:avLst/>
          </a:prstGeom>
          <a:noFill/>
        </p:spPr>
        <p:txBody>
          <a:bodyPr wrap="square">
            <a:spAutoFit/>
          </a:bodyPr>
          <a:lstStyle/>
          <a:p>
            <a:r>
              <a:rPr lang="en-SG" dirty="0">
                <a:hlinkClick r:id="rId4"/>
              </a:rPr>
              <a:t>https://www.youtube.com/watch?v=q_aTbb7XeL4</a:t>
            </a:r>
            <a:r>
              <a:rPr lang="en-SG" dirty="0"/>
              <a:t>  10 mins</a:t>
            </a:r>
          </a:p>
        </p:txBody>
      </p:sp>
    </p:spTree>
    <p:extLst>
      <p:ext uri="{BB962C8B-B14F-4D97-AF65-F5344CB8AC3E}">
        <p14:creationId xmlns:p14="http://schemas.microsoft.com/office/powerpoint/2010/main" val="3405226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145A-C1D1-8AE0-C762-EA438B65260B}"/>
              </a:ext>
            </a:extLst>
          </p:cNvPr>
          <p:cNvSpPr>
            <a:spLocks noGrp="1"/>
          </p:cNvSpPr>
          <p:nvPr>
            <p:ph type="title"/>
          </p:nvPr>
        </p:nvSpPr>
        <p:spPr/>
        <p:txBody>
          <a:bodyPr/>
          <a:lstStyle/>
          <a:p>
            <a:r>
              <a:rPr lang="en-US" dirty="0"/>
              <a:t>Ray </a:t>
            </a:r>
            <a:r>
              <a:rPr lang="en-US" dirty="0" err="1"/>
              <a:t>elearn</a:t>
            </a:r>
            <a:endParaRPr lang="en-SG" dirty="0"/>
          </a:p>
        </p:txBody>
      </p:sp>
      <p:sp>
        <p:nvSpPr>
          <p:cNvPr id="3" name="Content Placeholder 2">
            <a:extLst>
              <a:ext uri="{FF2B5EF4-FFF2-40B4-BE49-F238E27FC236}">
                <a16:creationId xmlns:a16="http://schemas.microsoft.com/office/drawing/2014/main" id="{610172EE-F7C4-5A74-B833-8E19638EB821}"/>
              </a:ext>
            </a:extLst>
          </p:cNvPr>
          <p:cNvSpPr>
            <a:spLocks noGrp="1"/>
          </p:cNvSpPr>
          <p:nvPr>
            <p:ph idx="1"/>
          </p:nvPr>
        </p:nvSpPr>
        <p:spPr/>
        <p:txBody>
          <a:bodyPr/>
          <a:lstStyle/>
          <a:p>
            <a:r>
              <a:rPr lang="en-SG" dirty="0">
                <a:hlinkClick r:id="rId2"/>
              </a:rPr>
              <a:t>https://courses.anyscale.com/courses/intro-to-ray</a:t>
            </a:r>
            <a:r>
              <a:rPr lang="en-SG" dirty="0"/>
              <a:t>    or</a:t>
            </a:r>
          </a:p>
          <a:p>
            <a:endParaRPr lang="en-SG" dirty="0"/>
          </a:p>
          <a:p>
            <a:r>
              <a:rPr lang="en-SG" dirty="0">
                <a:hlinkClick r:id="rId3"/>
              </a:rPr>
              <a:t>https://courses.anyscale.com/order?ct=e5dd5a70-d258-4021-b268-945c3156b737</a:t>
            </a:r>
            <a:endParaRPr lang="en-SG" dirty="0"/>
          </a:p>
          <a:p>
            <a:endParaRPr lang="en-SG" dirty="0"/>
          </a:p>
          <a:p>
            <a:r>
              <a:rPr lang="en-SG" dirty="0">
                <a:hlinkClick r:id="rId4"/>
              </a:rPr>
              <a:t>https://www.youtube.com/watch?v=cEF3ok1mSo0</a:t>
            </a:r>
            <a:r>
              <a:rPr lang="en-SG" dirty="0"/>
              <a:t>  16 mins</a:t>
            </a:r>
          </a:p>
          <a:p>
            <a:endParaRPr lang="en-SG" dirty="0"/>
          </a:p>
          <a:p>
            <a:endParaRPr lang="en-SG" dirty="0"/>
          </a:p>
        </p:txBody>
      </p:sp>
    </p:spTree>
    <p:extLst>
      <p:ext uri="{BB962C8B-B14F-4D97-AF65-F5344CB8AC3E}">
        <p14:creationId xmlns:p14="http://schemas.microsoft.com/office/powerpoint/2010/main" val="3685557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75FE-59F5-B11D-AA70-6BA7440533F5}"/>
              </a:ext>
            </a:extLst>
          </p:cNvPr>
          <p:cNvSpPr>
            <a:spLocks noGrp="1"/>
          </p:cNvSpPr>
          <p:nvPr>
            <p:ph type="title"/>
          </p:nvPr>
        </p:nvSpPr>
        <p:spPr/>
        <p:txBody>
          <a:bodyPr/>
          <a:lstStyle/>
          <a:p>
            <a:endParaRPr lang="en-SG" dirty="0"/>
          </a:p>
        </p:txBody>
      </p:sp>
      <p:sp>
        <p:nvSpPr>
          <p:cNvPr id="3" name="Content Placeholder 2">
            <a:extLst>
              <a:ext uri="{FF2B5EF4-FFF2-40B4-BE49-F238E27FC236}">
                <a16:creationId xmlns:a16="http://schemas.microsoft.com/office/drawing/2014/main" id="{6CBF479F-1F07-7741-1EFC-B9859973860A}"/>
              </a:ext>
            </a:extLst>
          </p:cNvPr>
          <p:cNvSpPr>
            <a:spLocks noGrp="1"/>
          </p:cNvSpPr>
          <p:nvPr>
            <p:ph idx="1"/>
          </p:nvPr>
        </p:nvSpPr>
        <p:spPr/>
        <p:txBody>
          <a:bodyPr/>
          <a:lstStyle/>
          <a:p>
            <a:pPr algn="l"/>
            <a:r>
              <a:rPr lang="en-US" b="0" i="0" dirty="0">
                <a:solidFill>
                  <a:srgbClr val="273239"/>
                </a:solidFill>
                <a:effectLst/>
                <a:latin typeface="Nunito" pitchFamily="2" charset="0"/>
              </a:rPr>
              <a:t>Hadoop is an open-source software framework that is used for storing and processing large amounts of data in a </a:t>
            </a:r>
            <a:r>
              <a:rPr lang="en-US" b="0" i="0" dirty="0">
                <a:solidFill>
                  <a:srgbClr val="FF0000"/>
                </a:solidFill>
                <a:effectLst/>
                <a:highlight>
                  <a:srgbClr val="FFFF00"/>
                </a:highlight>
                <a:latin typeface="Nunito" pitchFamily="2" charset="0"/>
              </a:rPr>
              <a:t>distributed computing</a:t>
            </a:r>
            <a:r>
              <a:rPr lang="en-US" b="0" i="0" dirty="0">
                <a:solidFill>
                  <a:srgbClr val="273239"/>
                </a:solidFill>
                <a:effectLst/>
                <a:latin typeface="Nunito" pitchFamily="2" charset="0"/>
              </a:rPr>
              <a:t> environment. It is designed to handle big data and is based on the MapReduce programming model, which allows for the parallel processing of large datasets.</a:t>
            </a:r>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Rather than rely on hardware to deliver high-availability, the library itself is designed to detect and handle failures at the application layer, so delivering a highly-available service on top of a cluster of computers, each of which may be prone to failures</a:t>
            </a:r>
          </a:p>
          <a:p>
            <a:endParaRPr lang="en-SG" dirty="0"/>
          </a:p>
        </p:txBody>
      </p:sp>
      <p:pic>
        <p:nvPicPr>
          <p:cNvPr id="1026" name="Picture 2" descr="hadoop-logo">
            <a:extLst>
              <a:ext uri="{FF2B5EF4-FFF2-40B4-BE49-F238E27FC236}">
                <a16:creationId xmlns:a16="http://schemas.microsoft.com/office/drawing/2014/main" id="{36EFC133-F096-C99A-0779-7950222C7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1" y="230188"/>
            <a:ext cx="4905164" cy="123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813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9A9A-79C9-8C52-0289-5035B5610ACA}"/>
              </a:ext>
            </a:extLst>
          </p:cNvPr>
          <p:cNvSpPr>
            <a:spLocks noGrp="1"/>
          </p:cNvSpPr>
          <p:nvPr>
            <p:ph type="title"/>
          </p:nvPr>
        </p:nvSpPr>
        <p:spPr/>
        <p:txBody>
          <a:bodyPr/>
          <a:lstStyle/>
          <a:p>
            <a:r>
              <a:rPr lang="en-SG" dirty="0"/>
              <a:t>Which framework to use?</a:t>
            </a:r>
          </a:p>
        </p:txBody>
      </p:sp>
      <p:sp>
        <p:nvSpPr>
          <p:cNvPr id="3" name="Content Placeholder 2">
            <a:extLst>
              <a:ext uri="{FF2B5EF4-FFF2-40B4-BE49-F238E27FC236}">
                <a16:creationId xmlns:a16="http://schemas.microsoft.com/office/drawing/2014/main" id="{C15FC9D3-1667-B89F-1FD6-5C0A63C2F8D2}"/>
              </a:ext>
            </a:extLst>
          </p:cNvPr>
          <p:cNvSpPr>
            <a:spLocks noGrp="1"/>
          </p:cNvSpPr>
          <p:nvPr>
            <p:ph idx="1"/>
          </p:nvPr>
        </p:nvSpPr>
        <p:spPr>
          <a:xfrm>
            <a:off x="838200" y="1825624"/>
            <a:ext cx="10685662" cy="5032375"/>
          </a:xfrm>
        </p:spPr>
        <p:txBody>
          <a:bodyPr>
            <a:normAutofit fontScale="85000" lnSpcReduction="20000"/>
          </a:bodyPr>
          <a:lstStyle/>
          <a:p>
            <a:pPr algn="l">
              <a:lnSpc>
                <a:spcPts val="2296"/>
              </a:lnSpc>
              <a:buFont typeface="Arial" panose="020B0604020202020204" pitchFamily="34" charset="0"/>
              <a:buChar char="•"/>
            </a:pPr>
            <a:r>
              <a:rPr lang="en-US" b="0" i="0" dirty="0">
                <a:solidFill>
                  <a:srgbClr val="000000"/>
                </a:solidFill>
                <a:effectLst/>
                <a:latin typeface="New Grotesk"/>
              </a:rPr>
              <a:t>If the workloads are </a:t>
            </a:r>
            <a:r>
              <a:rPr lang="en-US" b="0" i="0" dirty="0">
                <a:solidFill>
                  <a:srgbClr val="000000"/>
                </a:solidFill>
                <a:effectLst/>
                <a:highlight>
                  <a:srgbClr val="00FFFF"/>
                </a:highlight>
                <a:latin typeface="New Grotesk"/>
              </a:rPr>
              <a:t>data-centric</a:t>
            </a:r>
            <a:r>
              <a:rPr lang="en-US" b="0" i="0" dirty="0">
                <a:solidFill>
                  <a:srgbClr val="000000"/>
                </a:solidFill>
                <a:effectLst/>
                <a:latin typeface="New Grotesk"/>
              </a:rPr>
              <a:t> and more around </a:t>
            </a:r>
            <a:r>
              <a:rPr lang="en-US" b="0" i="0" dirty="0">
                <a:solidFill>
                  <a:srgbClr val="000000"/>
                </a:solidFill>
                <a:effectLst/>
                <a:highlight>
                  <a:srgbClr val="00FFFF"/>
                </a:highlight>
                <a:latin typeface="New Grotesk"/>
              </a:rPr>
              <a:t>ETL/pre-processing</a:t>
            </a:r>
            <a:r>
              <a:rPr lang="en-US" b="0" i="0" dirty="0">
                <a:solidFill>
                  <a:srgbClr val="000000"/>
                </a:solidFill>
                <a:effectLst/>
                <a:latin typeface="New Grotesk"/>
              </a:rPr>
              <a:t>, our best bet would be</a:t>
            </a:r>
            <a:r>
              <a:rPr lang="en-US" b="0" i="0" dirty="0">
                <a:solidFill>
                  <a:srgbClr val="000000"/>
                </a:solidFill>
                <a:effectLst/>
                <a:highlight>
                  <a:srgbClr val="00FFFF"/>
                </a:highlight>
                <a:latin typeface="New Grotesk"/>
              </a:rPr>
              <a:t> Spark</a:t>
            </a:r>
            <a:r>
              <a:rPr lang="en-US" b="0" i="0" dirty="0">
                <a:solidFill>
                  <a:srgbClr val="000000"/>
                </a:solidFill>
                <a:effectLst/>
                <a:latin typeface="New Grotesk"/>
              </a:rPr>
              <a:t>. Especially if the organization has institutional knowledge of the Spark API.</a:t>
            </a:r>
          </a:p>
          <a:p>
            <a:pPr algn="l">
              <a:lnSpc>
                <a:spcPts val="2296"/>
              </a:lnSpc>
              <a:buFont typeface="Arial" panose="020B0604020202020204" pitchFamily="34" charset="0"/>
              <a:buChar char="•"/>
            </a:pPr>
            <a:endParaRPr lang="en-US" b="0" i="0" dirty="0">
              <a:solidFill>
                <a:srgbClr val="000000"/>
              </a:solidFill>
              <a:effectLst/>
              <a:latin typeface="New Grotesk"/>
            </a:endParaRPr>
          </a:p>
          <a:p>
            <a:pPr algn="l">
              <a:lnSpc>
                <a:spcPts val="2296"/>
              </a:lnSpc>
              <a:buFont typeface="Arial" panose="020B0604020202020204" pitchFamily="34" charset="0"/>
              <a:buChar char="•"/>
            </a:pPr>
            <a:r>
              <a:rPr lang="en-US" b="0" i="0" dirty="0">
                <a:solidFill>
                  <a:srgbClr val="000000"/>
                </a:solidFill>
                <a:effectLst/>
                <a:latin typeface="New Grotesk"/>
              </a:rPr>
              <a:t>The </a:t>
            </a:r>
            <a:r>
              <a:rPr lang="en-US" b="0" i="0" dirty="0" err="1">
                <a:solidFill>
                  <a:srgbClr val="000000"/>
                </a:solidFill>
                <a:effectLst/>
                <a:latin typeface="New Grotesk"/>
              </a:rPr>
              <a:t>Dask</a:t>
            </a:r>
            <a:r>
              <a:rPr lang="en-US" b="0" i="0" dirty="0">
                <a:solidFill>
                  <a:srgbClr val="000000"/>
                </a:solidFill>
                <a:effectLst/>
                <a:latin typeface="New Grotesk"/>
              </a:rPr>
              <a:t>/Ray selection is not that clear cut, but the general rule is that</a:t>
            </a:r>
            <a:r>
              <a:rPr lang="en-US" b="0" i="0" dirty="0">
                <a:solidFill>
                  <a:srgbClr val="000000"/>
                </a:solidFill>
                <a:effectLst/>
                <a:highlight>
                  <a:srgbClr val="00FF00"/>
                </a:highlight>
                <a:latin typeface="New Grotesk"/>
              </a:rPr>
              <a:t> Ray </a:t>
            </a:r>
            <a:r>
              <a:rPr lang="en-US" b="0" i="0" dirty="0">
                <a:solidFill>
                  <a:srgbClr val="000000"/>
                </a:solidFill>
                <a:effectLst/>
                <a:latin typeface="New Grotesk"/>
              </a:rPr>
              <a:t>is designed to </a:t>
            </a:r>
            <a:r>
              <a:rPr lang="en-US" b="0" i="0" dirty="0">
                <a:solidFill>
                  <a:srgbClr val="000000"/>
                </a:solidFill>
                <a:effectLst/>
                <a:highlight>
                  <a:srgbClr val="00FF00"/>
                </a:highlight>
                <a:latin typeface="New Grotesk"/>
              </a:rPr>
              <a:t>speed up </a:t>
            </a:r>
            <a:r>
              <a:rPr lang="en-US" b="0" i="0" dirty="0">
                <a:solidFill>
                  <a:srgbClr val="000000"/>
                </a:solidFill>
                <a:effectLst/>
                <a:latin typeface="New Grotesk"/>
              </a:rPr>
              <a:t>any type of Python code, where</a:t>
            </a:r>
            <a:r>
              <a:rPr lang="en-US" b="0" i="0" dirty="0">
                <a:solidFill>
                  <a:srgbClr val="000000"/>
                </a:solidFill>
                <a:effectLst/>
                <a:highlight>
                  <a:srgbClr val="FFFF00"/>
                </a:highlight>
                <a:latin typeface="New Grotesk"/>
              </a:rPr>
              <a:t> </a:t>
            </a:r>
            <a:r>
              <a:rPr lang="en-US" b="0" i="0" dirty="0" err="1">
                <a:solidFill>
                  <a:srgbClr val="000000"/>
                </a:solidFill>
                <a:effectLst/>
                <a:highlight>
                  <a:srgbClr val="FFFF00"/>
                </a:highlight>
                <a:latin typeface="New Grotesk"/>
              </a:rPr>
              <a:t>Dask</a:t>
            </a:r>
            <a:r>
              <a:rPr lang="en-US" b="0" i="0" dirty="0">
                <a:solidFill>
                  <a:srgbClr val="000000"/>
                </a:solidFill>
                <a:effectLst/>
                <a:highlight>
                  <a:srgbClr val="FFFF00"/>
                </a:highlight>
                <a:latin typeface="New Grotesk"/>
              </a:rPr>
              <a:t> </a:t>
            </a:r>
            <a:r>
              <a:rPr lang="en-US" b="0" i="0" dirty="0">
                <a:solidFill>
                  <a:srgbClr val="000000"/>
                </a:solidFill>
                <a:effectLst/>
                <a:latin typeface="New Grotesk"/>
              </a:rPr>
              <a:t>is geared towards Data Science-specific </a:t>
            </a:r>
            <a:r>
              <a:rPr lang="en-US" b="0" i="0" dirty="0">
                <a:solidFill>
                  <a:srgbClr val="000000"/>
                </a:solidFill>
                <a:effectLst/>
                <a:highlight>
                  <a:srgbClr val="FFFF00"/>
                </a:highlight>
                <a:latin typeface="New Grotesk"/>
              </a:rPr>
              <a:t>workflows</a:t>
            </a:r>
            <a:r>
              <a:rPr lang="en-US" b="0" i="0" dirty="0">
                <a:solidFill>
                  <a:srgbClr val="000000"/>
                </a:solidFill>
                <a:effectLst/>
                <a:latin typeface="New Grotesk"/>
              </a:rPr>
              <a:t>.</a:t>
            </a:r>
          </a:p>
          <a:p>
            <a:endParaRPr lang="en-US" b="0" i="0" dirty="0">
              <a:solidFill>
                <a:srgbClr val="3C4449"/>
              </a:solidFill>
              <a:effectLst/>
              <a:latin typeface="New Grotesk"/>
            </a:endParaRPr>
          </a:p>
          <a:p>
            <a:r>
              <a:rPr lang="en-US" b="0" i="0" dirty="0">
                <a:solidFill>
                  <a:srgbClr val="3C4449"/>
                </a:solidFill>
                <a:effectLst/>
                <a:latin typeface="New Grotesk"/>
              </a:rPr>
              <a:t>design your data science process and accompanying infrastructure with flexibility in mind, ideally enabling you to spin up and use the right tool for the job. </a:t>
            </a:r>
          </a:p>
          <a:p>
            <a:r>
              <a:rPr lang="en-US" b="0" i="0" dirty="0">
                <a:solidFill>
                  <a:srgbClr val="3C4449"/>
                </a:solidFill>
                <a:effectLst/>
                <a:latin typeface="New Grotesk"/>
              </a:rPr>
              <a:t>A typical pipeline could involve </a:t>
            </a:r>
          </a:p>
          <a:p>
            <a:pPr lvl="1"/>
            <a:r>
              <a:rPr lang="en-US" b="0" i="0" dirty="0">
                <a:solidFill>
                  <a:srgbClr val="3C4449"/>
                </a:solidFill>
                <a:effectLst/>
                <a:latin typeface="New Grotesk"/>
              </a:rPr>
              <a:t>some ETL-like data processing conducted in Spark, </a:t>
            </a:r>
          </a:p>
          <a:p>
            <a:pPr lvl="1"/>
            <a:r>
              <a:rPr lang="en-US" b="0" i="0" dirty="0">
                <a:solidFill>
                  <a:srgbClr val="3C4449"/>
                </a:solidFill>
                <a:effectLst/>
                <a:latin typeface="New Grotesk"/>
              </a:rPr>
              <a:t>followed by a machine learning workflow executed in Ray. </a:t>
            </a:r>
          </a:p>
          <a:p>
            <a:pPr lvl="1"/>
            <a:r>
              <a:rPr lang="en-US" b="0" i="0" dirty="0">
                <a:solidFill>
                  <a:srgbClr val="3C4449"/>
                </a:solidFill>
                <a:effectLst/>
                <a:latin typeface="New Grotesk"/>
              </a:rPr>
              <a:t>A platform that provides the freedom to run both in a controlled, fault-tolerant, and on-demand manner enables the data science team to leverage the benefits of both frameworks.</a:t>
            </a:r>
            <a:endParaRPr lang="en-SG" dirty="0"/>
          </a:p>
        </p:txBody>
      </p:sp>
    </p:spTree>
    <p:extLst>
      <p:ext uri="{BB962C8B-B14F-4D97-AF65-F5344CB8AC3E}">
        <p14:creationId xmlns:p14="http://schemas.microsoft.com/office/powerpoint/2010/main" val="248442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1625-111D-888E-8547-C29B81916049}"/>
              </a:ext>
            </a:extLst>
          </p:cNvPr>
          <p:cNvSpPr>
            <a:spLocks noGrp="1"/>
          </p:cNvSpPr>
          <p:nvPr>
            <p:ph type="title"/>
          </p:nvPr>
        </p:nvSpPr>
        <p:spPr/>
        <p:txBody>
          <a:bodyPr/>
          <a:lstStyle/>
          <a:p>
            <a:endParaRPr lang="en-SG" dirty="0"/>
          </a:p>
        </p:txBody>
      </p:sp>
      <p:sp>
        <p:nvSpPr>
          <p:cNvPr id="3" name="Content Placeholder 2">
            <a:extLst>
              <a:ext uri="{FF2B5EF4-FFF2-40B4-BE49-F238E27FC236}">
                <a16:creationId xmlns:a16="http://schemas.microsoft.com/office/drawing/2014/main" id="{64AF1BEE-11E3-AFC8-89B9-955D714E934E}"/>
              </a:ext>
            </a:extLst>
          </p:cNvPr>
          <p:cNvSpPr>
            <a:spLocks noGrp="1"/>
          </p:cNvSpPr>
          <p:nvPr>
            <p:ph idx="1"/>
          </p:nvPr>
        </p:nvSpPr>
        <p:spPr/>
        <p:txBody>
          <a:bodyPr/>
          <a:lstStyle/>
          <a:p>
            <a:endParaRPr lang="en-SG"/>
          </a:p>
        </p:txBody>
      </p:sp>
      <p:pic>
        <p:nvPicPr>
          <p:cNvPr id="7" name="Picture 6">
            <a:extLst>
              <a:ext uri="{FF2B5EF4-FFF2-40B4-BE49-F238E27FC236}">
                <a16:creationId xmlns:a16="http://schemas.microsoft.com/office/drawing/2014/main" id="{763A98EB-9AC5-DE55-BC5D-5B3A6EF2B1FC}"/>
              </a:ext>
            </a:extLst>
          </p:cNvPr>
          <p:cNvPicPr>
            <a:picLocks noChangeAspect="1"/>
          </p:cNvPicPr>
          <p:nvPr/>
        </p:nvPicPr>
        <p:blipFill>
          <a:blip r:embed="rId2"/>
          <a:stretch>
            <a:fillRect/>
          </a:stretch>
        </p:blipFill>
        <p:spPr>
          <a:xfrm>
            <a:off x="670760" y="0"/>
            <a:ext cx="10126405" cy="5987570"/>
          </a:xfrm>
          <a:prstGeom prst="rect">
            <a:avLst/>
          </a:prstGeom>
        </p:spPr>
      </p:pic>
      <p:sp>
        <p:nvSpPr>
          <p:cNvPr id="9" name="TextBox 8">
            <a:extLst>
              <a:ext uri="{FF2B5EF4-FFF2-40B4-BE49-F238E27FC236}">
                <a16:creationId xmlns:a16="http://schemas.microsoft.com/office/drawing/2014/main" id="{5CCD4897-DA69-5DCB-EA0B-1E300E642B10}"/>
              </a:ext>
            </a:extLst>
          </p:cNvPr>
          <p:cNvSpPr txBox="1"/>
          <p:nvPr/>
        </p:nvSpPr>
        <p:spPr>
          <a:xfrm>
            <a:off x="0" y="5943410"/>
            <a:ext cx="11814532" cy="1200329"/>
          </a:xfrm>
          <a:prstGeom prst="rect">
            <a:avLst/>
          </a:prstGeom>
          <a:noFill/>
        </p:spPr>
        <p:txBody>
          <a:bodyPr wrap="square">
            <a:spAutoFit/>
          </a:bodyPr>
          <a:lstStyle/>
          <a:p>
            <a:r>
              <a:rPr lang="en-SG" dirty="0">
                <a:hlinkClick r:id="rId3"/>
              </a:rPr>
              <a:t>https://www.bing.com/videos/riverview/relatedvideo?q=data+backup+and+recovery+strategies&amp;mid=102AC08A9284B1474A9C102AC08A9284B1474A9C&amp;mcid=DAF81354FC57451FB1DF3F6A24C9F8B5&amp;FORM=VIRE&amp;adlt=strict&amp;toWww=1&amp;redig=9F4943D125504E90B09096B6E2DAA278</a:t>
            </a:r>
            <a:endParaRPr lang="en-SG" dirty="0"/>
          </a:p>
          <a:p>
            <a:endParaRPr lang="en-SG" dirty="0"/>
          </a:p>
        </p:txBody>
      </p:sp>
    </p:spTree>
    <p:extLst>
      <p:ext uri="{BB962C8B-B14F-4D97-AF65-F5344CB8AC3E}">
        <p14:creationId xmlns:p14="http://schemas.microsoft.com/office/powerpoint/2010/main" val="1192020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5891-6FE5-6D19-B8C6-BC7962FEE3E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2463B5B-FF08-2279-1ADC-3061CA3F8526}"/>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25634C67-4A53-E5F7-45A6-D0CCF00D8DA4}"/>
              </a:ext>
            </a:extLst>
          </p:cNvPr>
          <p:cNvPicPr>
            <a:picLocks noChangeAspect="1"/>
          </p:cNvPicPr>
          <p:nvPr/>
        </p:nvPicPr>
        <p:blipFill>
          <a:blip r:embed="rId2"/>
          <a:stretch>
            <a:fillRect/>
          </a:stretch>
        </p:blipFill>
        <p:spPr>
          <a:xfrm>
            <a:off x="251498" y="0"/>
            <a:ext cx="11689004" cy="6858000"/>
          </a:xfrm>
          <a:prstGeom prst="rect">
            <a:avLst/>
          </a:prstGeom>
        </p:spPr>
      </p:pic>
    </p:spTree>
    <p:extLst>
      <p:ext uri="{BB962C8B-B14F-4D97-AF65-F5344CB8AC3E}">
        <p14:creationId xmlns:p14="http://schemas.microsoft.com/office/powerpoint/2010/main" val="1833986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6B67-DE58-E4F2-34F5-585F4ED7286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19DA16A1-1476-3556-6AC9-CF473AF06EC6}"/>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5E741DDE-7676-D0C7-175E-CE0730017CAA}"/>
              </a:ext>
            </a:extLst>
          </p:cNvPr>
          <p:cNvPicPr>
            <a:picLocks noChangeAspect="1"/>
          </p:cNvPicPr>
          <p:nvPr/>
        </p:nvPicPr>
        <p:blipFill>
          <a:blip r:embed="rId2"/>
          <a:stretch>
            <a:fillRect/>
          </a:stretch>
        </p:blipFill>
        <p:spPr>
          <a:xfrm>
            <a:off x="0" y="60797"/>
            <a:ext cx="12192000" cy="6736405"/>
          </a:xfrm>
          <a:prstGeom prst="rect">
            <a:avLst/>
          </a:prstGeom>
        </p:spPr>
      </p:pic>
    </p:spTree>
    <p:extLst>
      <p:ext uri="{BB962C8B-B14F-4D97-AF65-F5344CB8AC3E}">
        <p14:creationId xmlns:p14="http://schemas.microsoft.com/office/powerpoint/2010/main" val="1857605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A2AB5-B953-B4CA-34F4-3D848E723E3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E906510-4CF8-BFD7-790F-B17B6F1E6811}"/>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1B0A65B2-EEE5-12D3-1AF5-D85074985C40}"/>
              </a:ext>
            </a:extLst>
          </p:cNvPr>
          <p:cNvPicPr>
            <a:picLocks noChangeAspect="1"/>
          </p:cNvPicPr>
          <p:nvPr/>
        </p:nvPicPr>
        <p:blipFill>
          <a:blip r:embed="rId2"/>
          <a:stretch>
            <a:fillRect/>
          </a:stretch>
        </p:blipFill>
        <p:spPr>
          <a:xfrm>
            <a:off x="0" y="61880"/>
            <a:ext cx="12192000" cy="6734239"/>
          </a:xfrm>
          <a:prstGeom prst="rect">
            <a:avLst/>
          </a:prstGeom>
        </p:spPr>
      </p:pic>
    </p:spTree>
    <p:extLst>
      <p:ext uri="{BB962C8B-B14F-4D97-AF65-F5344CB8AC3E}">
        <p14:creationId xmlns:p14="http://schemas.microsoft.com/office/powerpoint/2010/main" val="946943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6E78-D418-253A-DC0F-F57A6062020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AC1101B-7EBC-EBC3-3029-82640A8B685E}"/>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652025E3-7E4B-FF20-F9D8-87DEBB01D08F}"/>
              </a:ext>
            </a:extLst>
          </p:cNvPr>
          <p:cNvPicPr>
            <a:picLocks noChangeAspect="1"/>
          </p:cNvPicPr>
          <p:nvPr/>
        </p:nvPicPr>
        <p:blipFill>
          <a:blip r:embed="rId2"/>
          <a:stretch>
            <a:fillRect/>
          </a:stretch>
        </p:blipFill>
        <p:spPr>
          <a:xfrm>
            <a:off x="0" y="1285301"/>
            <a:ext cx="12192000" cy="4287398"/>
          </a:xfrm>
          <a:prstGeom prst="rect">
            <a:avLst/>
          </a:prstGeom>
        </p:spPr>
      </p:pic>
      <p:sp>
        <p:nvSpPr>
          <p:cNvPr id="6" name="TextBox 5">
            <a:extLst>
              <a:ext uri="{FF2B5EF4-FFF2-40B4-BE49-F238E27FC236}">
                <a16:creationId xmlns:a16="http://schemas.microsoft.com/office/drawing/2014/main" id="{B5C5E615-FDDF-64F0-1836-F23EEA521586}"/>
              </a:ext>
            </a:extLst>
          </p:cNvPr>
          <p:cNvSpPr txBox="1"/>
          <p:nvPr/>
        </p:nvSpPr>
        <p:spPr>
          <a:xfrm>
            <a:off x="0" y="5943410"/>
            <a:ext cx="11814532" cy="1200329"/>
          </a:xfrm>
          <a:prstGeom prst="rect">
            <a:avLst/>
          </a:prstGeom>
          <a:noFill/>
        </p:spPr>
        <p:txBody>
          <a:bodyPr wrap="square">
            <a:spAutoFit/>
          </a:bodyPr>
          <a:lstStyle/>
          <a:p>
            <a:r>
              <a:rPr lang="en-SG" dirty="0">
                <a:hlinkClick r:id="rId3"/>
              </a:rPr>
              <a:t>https://www.bing.com/videos/riverview/relatedvideo?q=data+backup+and+recovery+strategies&amp;mid=102AC08A9284B1474A9C102AC08A9284B1474A9C&amp;mcid=DAF81354FC57451FB1DF3F6A24C9F8B5&amp;FORM=VIRE&amp;adlt=strict&amp;toWww=1&amp;redig=9F4943D125504E90B09096B6E2DAA278</a:t>
            </a:r>
            <a:endParaRPr lang="en-SG" dirty="0"/>
          </a:p>
          <a:p>
            <a:endParaRPr lang="en-SG" dirty="0"/>
          </a:p>
        </p:txBody>
      </p:sp>
    </p:spTree>
    <p:extLst>
      <p:ext uri="{BB962C8B-B14F-4D97-AF65-F5344CB8AC3E}">
        <p14:creationId xmlns:p14="http://schemas.microsoft.com/office/powerpoint/2010/main" val="13609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EE04-DB6C-7C53-FE58-AD1AA96E4ABD}"/>
              </a:ext>
            </a:extLst>
          </p:cNvPr>
          <p:cNvSpPr>
            <a:spLocks noGrp="1"/>
          </p:cNvSpPr>
          <p:nvPr>
            <p:ph type="title"/>
          </p:nvPr>
        </p:nvSpPr>
        <p:spPr/>
        <p:txBody>
          <a:bodyPr/>
          <a:lstStyle/>
          <a:p>
            <a:r>
              <a:rPr lang="en-SG" dirty="0"/>
              <a:t>5 types of data processing</a:t>
            </a:r>
          </a:p>
        </p:txBody>
      </p:sp>
      <p:sp>
        <p:nvSpPr>
          <p:cNvPr id="3" name="Content Placeholder 2">
            <a:extLst>
              <a:ext uri="{FF2B5EF4-FFF2-40B4-BE49-F238E27FC236}">
                <a16:creationId xmlns:a16="http://schemas.microsoft.com/office/drawing/2014/main" id="{B19304E0-A2F9-C1FB-776E-7A347FDFD441}"/>
              </a:ext>
            </a:extLst>
          </p:cNvPr>
          <p:cNvSpPr>
            <a:spLocks noGrp="1"/>
          </p:cNvSpPr>
          <p:nvPr>
            <p:ph idx="1"/>
          </p:nvPr>
        </p:nvSpPr>
        <p:spPr/>
        <p:txBody>
          <a:bodyPr/>
          <a:lstStyle/>
          <a:p>
            <a:endParaRPr lang="en-SG"/>
          </a:p>
        </p:txBody>
      </p:sp>
      <p:sp>
        <p:nvSpPr>
          <p:cNvPr id="5" name="TextBox 4">
            <a:extLst>
              <a:ext uri="{FF2B5EF4-FFF2-40B4-BE49-F238E27FC236}">
                <a16:creationId xmlns:a16="http://schemas.microsoft.com/office/drawing/2014/main" id="{0B4211AC-8E39-98F9-D28B-5F664F3F2A44}"/>
              </a:ext>
            </a:extLst>
          </p:cNvPr>
          <p:cNvSpPr txBox="1"/>
          <p:nvPr/>
        </p:nvSpPr>
        <p:spPr>
          <a:xfrm>
            <a:off x="758467" y="6176963"/>
            <a:ext cx="6094990" cy="923330"/>
          </a:xfrm>
          <a:prstGeom prst="rect">
            <a:avLst/>
          </a:prstGeom>
          <a:noFill/>
        </p:spPr>
        <p:txBody>
          <a:bodyPr wrap="square">
            <a:spAutoFit/>
          </a:bodyPr>
          <a:lstStyle/>
          <a:p>
            <a:r>
              <a:rPr lang="en-SG" dirty="0">
                <a:hlinkClick r:id="rId2"/>
              </a:rPr>
              <a:t>https://www.integrate.io/blog/the-5-types-of-data-processing/</a:t>
            </a:r>
            <a:endParaRPr lang="en-SG" dirty="0"/>
          </a:p>
          <a:p>
            <a:endParaRPr lang="en-SG" dirty="0"/>
          </a:p>
        </p:txBody>
      </p:sp>
      <p:pic>
        <p:nvPicPr>
          <p:cNvPr id="7" name="Picture 6">
            <a:extLst>
              <a:ext uri="{FF2B5EF4-FFF2-40B4-BE49-F238E27FC236}">
                <a16:creationId xmlns:a16="http://schemas.microsoft.com/office/drawing/2014/main" id="{C00CF11C-E478-B54E-583A-54656EF81F92}"/>
              </a:ext>
            </a:extLst>
          </p:cNvPr>
          <p:cNvPicPr>
            <a:picLocks noChangeAspect="1"/>
          </p:cNvPicPr>
          <p:nvPr/>
        </p:nvPicPr>
        <p:blipFill>
          <a:blip r:embed="rId3"/>
          <a:stretch>
            <a:fillRect/>
          </a:stretch>
        </p:blipFill>
        <p:spPr>
          <a:xfrm>
            <a:off x="838200" y="1396336"/>
            <a:ext cx="8183400" cy="4881422"/>
          </a:xfrm>
          <a:prstGeom prst="rect">
            <a:avLst/>
          </a:prstGeom>
        </p:spPr>
      </p:pic>
    </p:spTree>
    <p:extLst>
      <p:ext uri="{BB962C8B-B14F-4D97-AF65-F5344CB8AC3E}">
        <p14:creationId xmlns:p14="http://schemas.microsoft.com/office/powerpoint/2010/main" val="3660333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B900-778E-05AB-51D0-EE0A5564C8D0}"/>
              </a:ext>
            </a:extLst>
          </p:cNvPr>
          <p:cNvSpPr>
            <a:spLocks noGrp="1"/>
          </p:cNvSpPr>
          <p:nvPr>
            <p:ph type="title"/>
          </p:nvPr>
        </p:nvSpPr>
        <p:spPr/>
        <p:txBody>
          <a:bodyPr/>
          <a:lstStyle/>
          <a:p>
            <a:r>
              <a:rPr lang="en-SG" dirty="0" err="1"/>
              <a:t>deepseek</a:t>
            </a:r>
            <a:endParaRPr lang="en-SG" dirty="0"/>
          </a:p>
        </p:txBody>
      </p:sp>
      <p:sp>
        <p:nvSpPr>
          <p:cNvPr id="3" name="Content Placeholder 2">
            <a:extLst>
              <a:ext uri="{FF2B5EF4-FFF2-40B4-BE49-F238E27FC236}">
                <a16:creationId xmlns:a16="http://schemas.microsoft.com/office/drawing/2014/main" id="{6948A688-B02F-428B-612A-693A93D6EED8}"/>
              </a:ext>
            </a:extLst>
          </p:cNvPr>
          <p:cNvSpPr>
            <a:spLocks noGrp="1"/>
          </p:cNvSpPr>
          <p:nvPr>
            <p:ph idx="1"/>
          </p:nvPr>
        </p:nvSpPr>
        <p:spPr/>
        <p:txBody>
          <a:bodyPr/>
          <a:lstStyle/>
          <a:p>
            <a:endParaRPr lang="en-SG"/>
          </a:p>
        </p:txBody>
      </p:sp>
      <p:pic>
        <p:nvPicPr>
          <p:cNvPr id="6" name="Picture 5">
            <a:extLst>
              <a:ext uri="{FF2B5EF4-FFF2-40B4-BE49-F238E27FC236}">
                <a16:creationId xmlns:a16="http://schemas.microsoft.com/office/drawing/2014/main" id="{9B12C708-5CFE-ACCC-FA69-E4E151C0A83D}"/>
              </a:ext>
            </a:extLst>
          </p:cNvPr>
          <p:cNvPicPr>
            <a:picLocks noChangeAspect="1"/>
          </p:cNvPicPr>
          <p:nvPr/>
        </p:nvPicPr>
        <p:blipFill>
          <a:blip r:embed="rId2"/>
          <a:stretch>
            <a:fillRect/>
          </a:stretch>
        </p:blipFill>
        <p:spPr>
          <a:xfrm>
            <a:off x="791307" y="1957494"/>
            <a:ext cx="10609385" cy="3541663"/>
          </a:xfrm>
          <a:prstGeom prst="rect">
            <a:avLst/>
          </a:prstGeom>
        </p:spPr>
      </p:pic>
    </p:spTree>
    <p:extLst>
      <p:ext uri="{BB962C8B-B14F-4D97-AF65-F5344CB8AC3E}">
        <p14:creationId xmlns:p14="http://schemas.microsoft.com/office/powerpoint/2010/main" val="758840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4CC3-3C65-DF62-21CA-01E2F4FB94B0}"/>
              </a:ext>
            </a:extLst>
          </p:cNvPr>
          <p:cNvSpPr>
            <a:spLocks noGrp="1"/>
          </p:cNvSpPr>
          <p:nvPr>
            <p:ph type="title"/>
          </p:nvPr>
        </p:nvSpPr>
        <p:spPr/>
        <p:txBody>
          <a:bodyPr/>
          <a:lstStyle/>
          <a:p>
            <a:r>
              <a:rPr lang="en-SG" dirty="0"/>
              <a:t>Project Milestone :</a:t>
            </a:r>
          </a:p>
        </p:txBody>
      </p:sp>
      <p:sp>
        <p:nvSpPr>
          <p:cNvPr id="3" name="Content Placeholder 2">
            <a:extLst>
              <a:ext uri="{FF2B5EF4-FFF2-40B4-BE49-F238E27FC236}">
                <a16:creationId xmlns:a16="http://schemas.microsoft.com/office/drawing/2014/main" id="{8D2BAD39-6FD3-AC57-011B-26F84DBADC8E}"/>
              </a:ext>
            </a:extLst>
          </p:cNvPr>
          <p:cNvSpPr>
            <a:spLocks noGrp="1"/>
          </p:cNvSpPr>
          <p:nvPr>
            <p:ph idx="1"/>
          </p:nvPr>
        </p:nvSpPr>
        <p:spPr>
          <a:xfrm>
            <a:off x="838200" y="1489685"/>
            <a:ext cx="10576660" cy="5123062"/>
          </a:xfrm>
        </p:spPr>
        <p:txBody>
          <a:bodyPr>
            <a:normAutofit fontScale="92500" lnSpcReduction="20000"/>
          </a:bodyPr>
          <a:lstStyle/>
          <a:p>
            <a:r>
              <a:rPr lang="en-US" dirty="0"/>
              <a:t>the interactive web site by management - the one on dash or shiny</a:t>
            </a:r>
          </a:p>
          <a:p>
            <a:r>
              <a:rPr lang="en-US" dirty="0"/>
              <a:t>the working </a:t>
            </a:r>
            <a:r>
              <a:rPr lang="en-US" dirty="0" err="1"/>
              <a:t>apis</a:t>
            </a:r>
            <a:r>
              <a:rPr lang="en-US" dirty="0"/>
              <a:t> for</a:t>
            </a:r>
          </a:p>
          <a:p>
            <a:pPr lvl="1"/>
            <a:r>
              <a:rPr lang="en-US" dirty="0"/>
              <a:t>registration of account (with optional </a:t>
            </a:r>
            <a:r>
              <a:rPr lang="en-US" dirty="0" err="1"/>
              <a:t>api</a:t>
            </a:r>
            <a:r>
              <a:rPr lang="en-US" dirty="0"/>
              <a:t> requesting for html page input, similar to workshop on name/age) </a:t>
            </a:r>
          </a:p>
          <a:p>
            <a:pPr lvl="1"/>
            <a:r>
              <a:rPr lang="en-US" dirty="0" err="1"/>
              <a:t>metre</a:t>
            </a:r>
            <a:r>
              <a:rPr lang="en-US" dirty="0"/>
              <a:t> reading (similar to queue taking with </a:t>
            </a:r>
            <a:r>
              <a:rPr lang="en-US" dirty="0" err="1"/>
              <a:t>optinal</a:t>
            </a:r>
            <a:r>
              <a:rPr lang="en-US" dirty="0"/>
              <a:t>  </a:t>
            </a:r>
            <a:r>
              <a:rPr lang="en-US" dirty="0" err="1"/>
              <a:t>api</a:t>
            </a:r>
            <a:r>
              <a:rPr lang="en-US" dirty="0"/>
              <a:t> requesting user input to simulate single </a:t>
            </a:r>
            <a:r>
              <a:rPr lang="en-US" dirty="0" err="1"/>
              <a:t>metre</a:t>
            </a:r>
            <a:r>
              <a:rPr lang="en-US" dirty="0"/>
              <a:t> reading since we do not have the physical device) </a:t>
            </a:r>
          </a:p>
          <a:p>
            <a:pPr lvl="1"/>
            <a:r>
              <a:rPr lang="en-US" dirty="0"/>
              <a:t>user query on electricity usage (you can assume what query you would like) </a:t>
            </a:r>
          </a:p>
          <a:p>
            <a:pPr lvl="1"/>
            <a:r>
              <a:rPr lang="en-US" dirty="0" err="1"/>
              <a:t>api</a:t>
            </a:r>
            <a:r>
              <a:rPr lang="en-US" dirty="0"/>
              <a:t> to stop server from </a:t>
            </a:r>
            <a:r>
              <a:rPr lang="en-US" dirty="0" err="1"/>
              <a:t>metre</a:t>
            </a:r>
            <a:r>
              <a:rPr lang="en-US" dirty="0"/>
              <a:t> readings to activate batch jobs.</a:t>
            </a:r>
          </a:p>
          <a:p>
            <a:r>
              <a:rPr lang="en-US" dirty="0"/>
              <a:t>the saving of all requests to logs</a:t>
            </a:r>
          </a:p>
          <a:p>
            <a:r>
              <a:rPr lang="en-US" dirty="0"/>
              <a:t>a good data structure to support the </a:t>
            </a:r>
            <a:r>
              <a:rPr lang="en-US" dirty="0" err="1"/>
              <a:t>apis</a:t>
            </a:r>
            <a:endParaRPr lang="en-US" dirty="0"/>
          </a:p>
          <a:p>
            <a:r>
              <a:rPr lang="en-US" dirty="0"/>
              <a:t>the daily job required to</a:t>
            </a:r>
          </a:p>
          <a:p>
            <a:pPr lvl="1"/>
            <a:r>
              <a:rPr lang="en-US" dirty="0"/>
              <a:t>prepare fresh meter readings on the following day, </a:t>
            </a:r>
          </a:p>
          <a:p>
            <a:pPr lvl="1"/>
            <a:r>
              <a:rPr lang="en-US" dirty="0"/>
              <a:t>cleaning up unwanted data</a:t>
            </a:r>
          </a:p>
          <a:p>
            <a:pPr lvl="1"/>
            <a:r>
              <a:rPr lang="en-US" dirty="0"/>
              <a:t>data preparation aiming to form the </a:t>
            </a:r>
            <a:r>
              <a:rPr lang="en-US" dirty="0" err="1"/>
              <a:t>denormalised</a:t>
            </a:r>
            <a:r>
              <a:rPr lang="en-US" dirty="0"/>
              <a:t> data (like the one you prepared in your individual project)</a:t>
            </a:r>
          </a:p>
          <a:p>
            <a:endParaRPr lang="en-SG" dirty="0"/>
          </a:p>
        </p:txBody>
      </p:sp>
    </p:spTree>
    <p:extLst>
      <p:ext uri="{BB962C8B-B14F-4D97-AF65-F5344CB8AC3E}">
        <p14:creationId xmlns:p14="http://schemas.microsoft.com/office/powerpoint/2010/main" val="376416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B9BA-462D-E263-9A3D-37C390E52FC2}"/>
              </a:ext>
            </a:extLst>
          </p:cNvPr>
          <p:cNvSpPr>
            <a:spLocks noGrp="1"/>
          </p:cNvSpPr>
          <p:nvPr>
            <p:ph type="title"/>
          </p:nvPr>
        </p:nvSpPr>
        <p:spPr/>
        <p:txBody>
          <a:bodyPr/>
          <a:lstStyle/>
          <a:p>
            <a:r>
              <a:rPr lang="en-SG" dirty="0"/>
              <a:t>Coming next ….</a:t>
            </a:r>
          </a:p>
        </p:txBody>
      </p:sp>
      <p:sp>
        <p:nvSpPr>
          <p:cNvPr id="3" name="Content Placeholder 2">
            <a:extLst>
              <a:ext uri="{FF2B5EF4-FFF2-40B4-BE49-F238E27FC236}">
                <a16:creationId xmlns:a16="http://schemas.microsoft.com/office/drawing/2014/main" id="{C8E7E56B-2475-B78D-5631-59CB789F0D96}"/>
              </a:ext>
            </a:extLst>
          </p:cNvPr>
          <p:cNvSpPr>
            <a:spLocks noGrp="1"/>
          </p:cNvSpPr>
          <p:nvPr>
            <p:ph idx="1"/>
          </p:nvPr>
        </p:nvSpPr>
        <p:spPr/>
        <p:txBody>
          <a:bodyPr/>
          <a:lstStyle/>
          <a:p>
            <a:r>
              <a:rPr lang="en-US" dirty="0"/>
              <a:t>the ability to let the server restore back the state before shutdown. </a:t>
            </a:r>
          </a:p>
          <a:p>
            <a:r>
              <a:rPr lang="en-US" dirty="0"/>
              <a:t>the monthly job for data preparation aiming to form the </a:t>
            </a:r>
            <a:r>
              <a:rPr lang="en-US" dirty="0" err="1"/>
              <a:t>denormalised</a:t>
            </a:r>
            <a:r>
              <a:rPr lang="en-US" dirty="0"/>
              <a:t> data (like the one you </a:t>
            </a:r>
            <a:r>
              <a:rPr lang="en-US" dirty="0" err="1"/>
              <a:t>preapred</a:t>
            </a:r>
            <a:r>
              <a:rPr lang="en-US" dirty="0"/>
              <a:t> in your individual project)</a:t>
            </a:r>
          </a:p>
          <a:p>
            <a:r>
              <a:rPr lang="en-US" dirty="0"/>
              <a:t>demo test cases for project presentation</a:t>
            </a:r>
          </a:p>
          <a:p>
            <a:r>
              <a:rPr lang="en-US" dirty="0"/>
              <a:t>project final delivery and presentation (within 12 mins per group, 2 min per student)</a:t>
            </a:r>
          </a:p>
          <a:p>
            <a:endParaRPr lang="en-SG" dirty="0"/>
          </a:p>
        </p:txBody>
      </p:sp>
    </p:spTree>
    <p:extLst>
      <p:ext uri="{BB962C8B-B14F-4D97-AF65-F5344CB8AC3E}">
        <p14:creationId xmlns:p14="http://schemas.microsoft.com/office/powerpoint/2010/main" val="953139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0725-5F13-1C55-9FF1-33F822B855B8}"/>
              </a:ext>
            </a:extLst>
          </p:cNvPr>
          <p:cNvSpPr>
            <a:spLocks noGrp="1"/>
          </p:cNvSpPr>
          <p:nvPr>
            <p:ph type="title"/>
          </p:nvPr>
        </p:nvSpPr>
        <p:spPr/>
        <p:txBody>
          <a:bodyPr/>
          <a:lstStyle/>
          <a:p>
            <a:r>
              <a:rPr lang="en-SG" dirty="0"/>
              <a:t>What to submit?</a:t>
            </a:r>
          </a:p>
        </p:txBody>
      </p:sp>
      <p:sp>
        <p:nvSpPr>
          <p:cNvPr id="3" name="Content Placeholder 2">
            <a:extLst>
              <a:ext uri="{FF2B5EF4-FFF2-40B4-BE49-F238E27FC236}">
                <a16:creationId xmlns:a16="http://schemas.microsoft.com/office/drawing/2014/main" id="{10BE28DE-4C7D-D33B-D79D-C39AC0B28416}"/>
              </a:ext>
            </a:extLst>
          </p:cNvPr>
          <p:cNvSpPr>
            <a:spLocks noGrp="1"/>
          </p:cNvSpPr>
          <p:nvPr>
            <p:ph idx="1"/>
          </p:nvPr>
        </p:nvSpPr>
        <p:spPr/>
        <p:txBody>
          <a:bodyPr/>
          <a:lstStyle/>
          <a:p>
            <a:endParaRPr lang="en-SG" dirty="0"/>
          </a:p>
        </p:txBody>
      </p:sp>
      <p:pic>
        <p:nvPicPr>
          <p:cNvPr id="5" name="Picture 4">
            <a:extLst>
              <a:ext uri="{FF2B5EF4-FFF2-40B4-BE49-F238E27FC236}">
                <a16:creationId xmlns:a16="http://schemas.microsoft.com/office/drawing/2014/main" id="{6D19DCBE-05A4-FC78-A76D-F81EAB30065F}"/>
              </a:ext>
            </a:extLst>
          </p:cNvPr>
          <p:cNvPicPr>
            <a:picLocks noChangeAspect="1"/>
          </p:cNvPicPr>
          <p:nvPr/>
        </p:nvPicPr>
        <p:blipFill>
          <a:blip r:embed="rId2"/>
          <a:stretch>
            <a:fillRect/>
          </a:stretch>
        </p:blipFill>
        <p:spPr>
          <a:xfrm>
            <a:off x="98029" y="1577812"/>
            <a:ext cx="9189971" cy="1725921"/>
          </a:xfrm>
          <a:prstGeom prst="rect">
            <a:avLst/>
          </a:prstGeom>
        </p:spPr>
      </p:pic>
      <p:pic>
        <p:nvPicPr>
          <p:cNvPr id="7" name="Picture 6">
            <a:extLst>
              <a:ext uri="{FF2B5EF4-FFF2-40B4-BE49-F238E27FC236}">
                <a16:creationId xmlns:a16="http://schemas.microsoft.com/office/drawing/2014/main" id="{DC95C7F4-363B-0184-6BC3-245A5EECB099}"/>
              </a:ext>
            </a:extLst>
          </p:cNvPr>
          <p:cNvPicPr>
            <a:picLocks noChangeAspect="1"/>
          </p:cNvPicPr>
          <p:nvPr/>
        </p:nvPicPr>
        <p:blipFill>
          <a:blip r:embed="rId3"/>
          <a:stretch>
            <a:fillRect/>
          </a:stretch>
        </p:blipFill>
        <p:spPr>
          <a:xfrm>
            <a:off x="194400" y="3181336"/>
            <a:ext cx="9727200" cy="3507802"/>
          </a:xfrm>
          <a:prstGeom prst="rect">
            <a:avLst/>
          </a:prstGeom>
        </p:spPr>
      </p:pic>
    </p:spTree>
    <p:extLst>
      <p:ext uri="{BB962C8B-B14F-4D97-AF65-F5344CB8AC3E}">
        <p14:creationId xmlns:p14="http://schemas.microsoft.com/office/powerpoint/2010/main" val="3512123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EEB7-B5CD-709A-FEF5-C036892C9A30}"/>
              </a:ext>
            </a:extLst>
          </p:cNvPr>
          <p:cNvSpPr>
            <a:spLocks noGrp="1"/>
          </p:cNvSpPr>
          <p:nvPr>
            <p:ph type="title"/>
          </p:nvPr>
        </p:nvSpPr>
        <p:spPr/>
        <p:txBody>
          <a:bodyPr/>
          <a:lstStyle/>
          <a:p>
            <a:r>
              <a:rPr lang="en-SG" dirty="0"/>
              <a:t>Presentation </a:t>
            </a:r>
          </a:p>
        </p:txBody>
      </p:sp>
      <p:sp>
        <p:nvSpPr>
          <p:cNvPr id="3" name="Content Placeholder 2">
            <a:extLst>
              <a:ext uri="{FF2B5EF4-FFF2-40B4-BE49-F238E27FC236}">
                <a16:creationId xmlns:a16="http://schemas.microsoft.com/office/drawing/2014/main" id="{BFEF5913-89AF-23FA-6BC9-D34E57FA0613}"/>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0FAEDEAF-31F7-F375-8C7F-CA8167F6CAA4}"/>
              </a:ext>
            </a:extLst>
          </p:cNvPr>
          <p:cNvPicPr>
            <a:picLocks noChangeAspect="1"/>
          </p:cNvPicPr>
          <p:nvPr/>
        </p:nvPicPr>
        <p:blipFill>
          <a:blip r:embed="rId2"/>
          <a:stretch>
            <a:fillRect/>
          </a:stretch>
        </p:blipFill>
        <p:spPr>
          <a:xfrm>
            <a:off x="793287" y="1332149"/>
            <a:ext cx="9154177" cy="5338289"/>
          </a:xfrm>
          <a:prstGeom prst="rect">
            <a:avLst/>
          </a:prstGeom>
        </p:spPr>
      </p:pic>
    </p:spTree>
    <p:extLst>
      <p:ext uri="{BB962C8B-B14F-4D97-AF65-F5344CB8AC3E}">
        <p14:creationId xmlns:p14="http://schemas.microsoft.com/office/powerpoint/2010/main" val="2299537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C7EBA-8E6A-71AE-DC1A-4E2422476CF2}"/>
              </a:ext>
            </a:extLst>
          </p:cNvPr>
          <p:cNvSpPr>
            <a:spLocks noGrp="1"/>
          </p:cNvSpPr>
          <p:nvPr>
            <p:ph type="title"/>
          </p:nvPr>
        </p:nvSpPr>
        <p:spPr/>
        <p:txBody>
          <a:bodyPr/>
          <a:lstStyle/>
          <a:p>
            <a:r>
              <a:rPr lang="en-SG" dirty="0"/>
              <a:t>Presentation Suggestion</a:t>
            </a:r>
          </a:p>
        </p:txBody>
      </p:sp>
      <p:sp>
        <p:nvSpPr>
          <p:cNvPr id="3" name="Content Placeholder 2">
            <a:extLst>
              <a:ext uri="{FF2B5EF4-FFF2-40B4-BE49-F238E27FC236}">
                <a16:creationId xmlns:a16="http://schemas.microsoft.com/office/drawing/2014/main" id="{A0BBA5EF-E309-34F1-FAAB-22F57DEA784A}"/>
              </a:ext>
            </a:extLst>
          </p:cNvPr>
          <p:cNvSpPr>
            <a:spLocks noGrp="1"/>
          </p:cNvSpPr>
          <p:nvPr>
            <p:ph idx="1"/>
          </p:nvPr>
        </p:nvSpPr>
        <p:spPr>
          <a:xfrm>
            <a:off x="838200" y="1398850"/>
            <a:ext cx="11012666" cy="5365288"/>
          </a:xfrm>
        </p:spPr>
        <p:txBody>
          <a:bodyPr>
            <a:normAutofit fontScale="62500" lnSpcReduction="20000"/>
          </a:bodyPr>
          <a:lstStyle/>
          <a:p>
            <a:r>
              <a:rPr lang="en-SG" dirty="0"/>
              <a:t>Show case on Management Interactive Dashboard</a:t>
            </a:r>
          </a:p>
          <a:p>
            <a:pPr lvl="1"/>
            <a:r>
              <a:rPr lang="en-SG" dirty="0"/>
              <a:t>Objectives</a:t>
            </a:r>
          </a:p>
          <a:p>
            <a:pPr lvl="1"/>
            <a:r>
              <a:rPr lang="en-SG" dirty="0"/>
              <a:t>Why the design</a:t>
            </a:r>
          </a:p>
          <a:p>
            <a:r>
              <a:rPr lang="en-SG" dirty="0"/>
              <a:t>APIs</a:t>
            </a:r>
          </a:p>
          <a:p>
            <a:pPr lvl="1"/>
            <a:r>
              <a:rPr lang="en-SG" dirty="0"/>
              <a:t>Purpose and syntax</a:t>
            </a:r>
          </a:p>
          <a:p>
            <a:pPr lvl="1"/>
            <a:r>
              <a:rPr lang="en-SG" dirty="0"/>
              <a:t>Demo the use</a:t>
            </a:r>
          </a:p>
          <a:p>
            <a:r>
              <a:rPr lang="en-SG" dirty="0"/>
              <a:t>Backend Implementations</a:t>
            </a:r>
          </a:p>
          <a:p>
            <a:pPr lvl="1"/>
            <a:r>
              <a:rPr lang="en-SG" dirty="0"/>
              <a:t>Data structures used </a:t>
            </a:r>
          </a:p>
          <a:p>
            <a:pPr lvl="1"/>
            <a:r>
              <a:rPr lang="en-SG" dirty="0"/>
              <a:t>Algorithms used for storing, retrieving, updating</a:t>
            </a:r>
          </a:p>
          <a:p>
            <a:pPr lvl="1"/>
            <a:r>
              <a:rPr lang="en-SG" dirty="0"/>
              <a:t>Justify the choice.</a:t>
            </a:r>
          </a:p>
          <a:p>
            <a:r>
              <a:rPr lang="en-SG" dirty="0"/>
              <a:t>Batch Jobs</a:t>
            </a:r>
          </a:p>
          <a:p>
            <a:pPr lvl="1"/>
            <a:r>
              <a:rPr lang="en-SG" dirty="0"/>
              <a:t>How the batch jobs support the following day operations.</a:t>
            </a:r>
          </a:p>
          <a:p>
            <a:pPr lvl="1"/>
            <a:r>
              <a:rPr lang="en-SG" dirty="0"/>
              <a:t>How the batch jobs prepare for the final management requirements.</a:t>
            </a:r>
          </a:p>
          <a:p>
            <a:pPr lvl="1"/>
            <a:r>
              <a:rPr lang="en-SG" dirty="0"/>
              <a:t>Any gap(s) of the new system and the old reporting requirements?</a:t>
            </a:r>
          </a:p>
          <a:p>
            <a:pPr lvl="1"/>
            <a:r>
              <a:rPr lang="en-SG" dirty="0"/>
              <a:t>Any possibility of making use of parallel or distribute processing, justify. </a:t>
            </a:r>
          </a:p>
          <a:p>
            <a:pPr lvl="1"/>
            <a:r>
              <a:rPr lang="en-SG" dirty="0"/>
              <a:t>Optional demo</a:t>
            </a:r>
          </a:p>
          <a:p>
            <a:r>
              <a:rPr lang="en-SG" dirty="0"/>
              <a:t>System Recovery</a:t>
            </a:r>
          </a:p>
          <a:p>
            <a:pPr lvl="1"/>
            <a:r>
              <a:rPr lang="en-SG" dirty="0"/>
              <a:t>The strategy</a:t>
            </a:r>
          </a:p>
          <a:p>
            <a:pPr lvl="1"/>
            <a:r>
              <a:rPr lang="en-SG" dirty="0"/>
              <a:t>Demo and/or explanation </a:t>
            </a:r>
          </a:p>
          <a:p>
            <a:r>
              <a:rPr lang="en-SG" dirty="0"/>
              <a:t>Generative Platform &amp; learning reflections</a:t>
            </a:r>
          </a:p>
          <a:p>
            <a:pPr lvl="1"/>
            <a:r>
              <a:rPr lang="en-SG" dirty="0"/>
              <a:t>Experience sharing</a:t>
            </a:r>
          </a:p>
          <a:p>
            <a:pPr lvl="1"/>
            <a:endParaRPr lang="en-SG" dirty="0"/>
          </a:p>
        </p:txBody>
      </p:sp>
      <p:sp>
        <p:nvSpPr>
          <p:cNvPr id="4" name="Explosion: 14 Points 3">
            <a:extLst>
              <a:ext uri="{FF2B5EF4-FFF2-40B4-BE49-F238E27FC236}">
                <a16:creationId xmlns:a16="http://schemas.microsoft.com/office/drawing/2014/main" id="{CFB38865-D704-6271-09AC-2627ABFDCB29}"/>
              </a:ext>
            </a:extLst>
          </p:cNvPr>
          <p:cNvSpPr/>
          <p:nvPr/>
        </p:nvSpPr>
        <p:spPr>
          <a:xfrm>
            <a:off x="7386320" y="3566160"/>
            <a:ext cx="4297680" cy="3048000"/>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Can pre-record some of the demos</a:t>
            </a:r>
            <a:endParaRPr lang="en-SG" dirty="0"/>
          </a:p>
        </p:txBody>
      </p:sp>
      <p:sp>
        <p:nvSpPr>
          <p:cNvPr id="5" name="Explosion: 14 Points 4">
            <a:extLst>
              <a:ext uri="{FF2B5EF4-FFF2-40B4-BE49-F238E27FC236}">
                <a16:creationId xmlns:a16="http://schemas.microsoft.com/office/drawing/2014/main" id="{C01D8722-B8E9-544F-55A9-1353518BDEC0}"/>
              </a:ext>
            </a:extLst>
          </p:cNvPr>
          <p:cNvSpPr/>
          <p:nvPr/>
        </p:nvSpPr>
        <p:spPr>
          <a:xfrm>
            <a:off x="7304653" y="381000"/>
            <a:ext cx="4297680" cy="3048000"/>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Multiprocessing may not work in some of your computer</a:t>
            </a:r>
            <a:endParaRPr lang="en-SG" dirty="0"/>
          </a:p>
        </p:txBody>
      </p:sp>
    </p:spTree>
    <p:extLst>
      <p:ext uri="{BB962C8B-B14F-4D97-AF65-F5344CB8AC3E}">
        <p14:creationId xmlns:p14="http://schemas.microsoft.com/office/powerpoint/2010/main" val="3333044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7D1E-AF82-E3F6-D3EA-325B4DAD1E42}"/>
              </a:ext>
            </a:extLst>
          </p:cNvPr>
          <p:cNvSpPr>
            <a:spLocks noGrp="1"/>
          </p:cNvSpPr>
          <p:nvPr>
            <p:ph type="title"/>
          </p:nvPr>
        </p:nvSpPr>
        <p:spPr/>
        <p:txBody>
          <a:bodyPr/>
          <a:lstStyle/>
          <a:p>
            <a:r>
              <a:rPr lang="en-US" dirty="0"/>
              <a:t>Peer- appraisal</a:t>
            </a:r>
            <a:endParaRPr lang="en-SG" dirty="0"/>
          </a:p>
        </p:txBody>
      </p:sp>
      <p:sp>
        <p:nvSpPr>
          <p:cNvPr id="3" name="Content Placeholder 2">
            <a:extLst>
              <a:ext uri="{FF2B5EF4-FFF2-40B4-BE49-F238E27FC236}">
                <a16:creationId xmlns:a16="http://schemas.microsoft.com/office/drawing/2014/main" id="{AF23D23F-C622-3ED6-29B6-0BF842F66F15}"/>
              </a:ext>
            </a:extLst>
          </p:cNvPr>
          <p:cNvSpPr>
            <a:spLocks noGrp="1"/>
          </p:cNvSpPr>
          <p:nvPr>
            <p:ph idx="1"/>
          </p:nvPr>
        </p:nvSpPr>
        <p:spPr/>
        <p:txBody>
          <a:bodyPr/>
          <a:lstStyle/>
          <a:p>
            <a:r>
              <a:rPr lang="en-US" dirty="0"/>
              <a:t>MUST do. 5% to your participation</a:t>
            </a:r>
          </a:p>
          <a:p>
            <a:endParaRPr lang="en-US" dirty="0"/>
          </a:p>
          <a:p>
            <a:r>
              <a:rPr lang="en-US" dirty="0"/>
              <a:t>Need to be done by next Tuesday </a:t>
            </a:r>
            <a:endParaRPr lang="en-SG" dirty="0"/>
          </a:p>
        </p:txBody>
      </p:sp>
    </p:spTree>
    <p:extLst>
      <p:ext uri="{BB962C8B-B14F-4D97-AF65-F5344CB8AC3E}">
        <p14:creationId xmlns:p14="http://schemas.microsoft.com/office/powerpoint/2010/main" val="949274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BC8D-7901-66CD-7208-872CEBACC060}"/>
              </a:ext>
            </a:extLst>
          </p:cNvPr>
          <p:cNvSpPr>
            <a:spLocks noGrp="1"/>
          </p:cNvSpPr>
          <p:nvPr>
            <p:ph type="title"/>
          </p:nvPr>
        </p:nvSpPr>
        <p:spPr/>
        <p:txBody>
          <a:bodyPr/>
          <a:lstStyle/>
          <a:p>
            <a:r>
              <a:rPr lang="en-SG" dirty="0" err="1"/>
              <a:t>chatgpt</a:t>
            </a:r>
            <a:endParaRPr lang="en-SG" dirty="0"/>
          </a:p>
        </p:txBody>
      </p:sp>
      <p:sp>
        <p:nvSpPr>
          <p:cNvPr id="3" name="Content Placeholder 2">
            <a:extLst>
              <a:ext uri="{FF2B5EF4-FFF2-40B4-BE49-F238E27FC236}">
                <a16:creationId xmlns:a16="http://schemas.microsoft.com/office/drawing/2014/main" id="{FC9886F8-EEF8-7964-DFF9-FF9E20443F79}"/>
              </a:ext>
            </a:extLst>
          </p:cNvPr>
          <p:cNvSpPr>
            <a:spLocks noGrp="1"/>
          </p:cNvSpPr>
          <p:nvPr>
            <p:ph idx="1"/>
          </p:nvPr>
        </p:nvSpPr>
        <p:spPr/>
        <p:txBody>
          <a:bodyPr/>
          <a:lstStyle/>
          <a:p>
            <a:endParaRPr lang="en-SG" dirty="0"/>
          </a:p>
        </p:txBody>
      </p:sp>
      <p:pic>
        <p:nvPicPr>
          <p:cNvPr id="6" name="Picture 5">
            <a:extLst>
              <a:ext uri="{FF2B5EF4-FFF2-40B4-BE49-F238E27FC236}">
                <a16:creationId xmlns:a16="http://schemas.microsoft.com/office/drawing/2014/main" id="{D8D476C6-7C4B-B807-9BFA-9BC16DC5860C}"/>
              </a:ext>
            </a:extLst>
          </p:cNvPr>
          <p:cNvPicPr>
            <a:picLocks noChangeAspect="1"/>
          </p:cNvPicPr>
          <p:nvPr/>
        </p:nvPicPr>
        <p:blipFill>
          <a:blip r:embed="rId2"/>
          <a:stretch>
            <a:fillRect/>
          </a:stretch>
        </p:blipFill>
        <p:spPr>
          <a:xfrm>
            <a:off x="653678" y="1408940"/>
            <a:ext cx="8821381" cy="5449060"/>
          </a:xfrm>
          <a:prstGeom prst="rect">
            <a:avLst/>
          </a:prstGeom>
        </p:spPr>
      </p:pic>
    </p:spTree>
    <p:extLst>
      <p:ext uri="{BB962C8B-B14F-4D97-AF65-F5344CB8AC3E}">
        <p14:creationId xmlns:p14="http://schemas.microsoft.com/office/powerpoint/2010/main" val="126433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5AF2-ACC1-A1FC-3922-E7154F67A822}"/>
              </a:ext>
            </a:extLst>
          </p:cNvPr>
          <p:cNvSpPr>
            <a:spLocks noGrp="1"/>
          </p:cNvSpPr>
          <p:nvPr>
            <p:ph type="title"/>
          </p:nvPr>
        </p:nvSpPr>
        <p:spPr/>
        <p:txBody>
          <a:bodyPr/>
          <a:lstStyle/>
          <a:p>
            <a:r>
              <a:rPr lang="en-SG" dirty="0"/>
              <a:t>But, the fact is </a:t>
            </a:r>
          </a:p>
        </p:txBody>
      </p:sp>
      <p:sp>
        <p:nvSpPr>
          <p:cNvPr id="7" name="Content Placeholder 6">
            <a:extLst>
              <a:ext uri="{FF2B5EF4-FFF2-40B4-BE49-F238E27FC236}">
                <a16:creationId xmlns:a16="http://schemas.microsoft.com/office/drawing/2014/main" id="{541DAB79-2223-EE01-CA4F-FDA448B2534C}"/>
              </a:ext>
            </a:extLst>
          </p:cNvPr>
          <p:cNvSpPr>
            <a:spLocks noGrp="1"/>
          </p:cNvSpPr>
          <p:nvPr>
            <p:ph idx="1"/>
          </p:nvPr>
        </p:nvSpPr>
        <p:spPr/>
        <p:txBody>
          <a:bodyPr/>
          <a:lstStyle/>
          <a:p>
            <a:r>
              <a:rPr lang="en-US" dirty="0"/>
              <a:t>if 2=4, 3=6 then what is 4 equal to?</a:t>
            </a:r>
          </a:p>
          <a:p>
            <a:endParaRPr lang="en-US" dirty="0"/>
          </a:p>
          <a:p>
            <a:endParaRPr lang="en-US" dirty="0"/>
          </a:p>
          <a:p>
            <a:r>
              <a:rPr lang="en-US" dirty="0"/>
              <a:t>You are told 2 = 4, so 4 =2 by simple mathematics definition of = !</a:t>
            </a:r>
            <a:endParaRPr lang="en-SG" dirty="0"/>
          </a:p>
          <a:p>
            <a:endParaRPr lang="en-SG" dirty="0"/>
          </a:p>
        </p:txBody>
      </p:sp>
      <p:pic>
        <p:nvPicPr>
          <p:cNvPr id="9" name="Picture 8" descr="A person with a beard and hat&#10;&#10;Description automatically generated">
            <a:extLst>
              <a:ext uri="{FF2B5EF4-FFF2-40B4-BE49-F238E27FC236}">
                <a16:creationId xmlns:a16="http://schemas.microsoft.com/office/drawing/2014/main" id="{36D26B38-267B-24E3-FCA2-04ED5C86FFC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29059" y="4604149"/>
            <a:ext cx="2680470" cy="1771025"/>
          </a:xfrm>
          <a:prstGeom prst="rect">
            <a:avLst/>
          </a:prstGeom>
        </p:spPr>
      </p:pic>
      <p:sp>
        <p:nvSpPr>
          <p:cNvPr id="10" name="TextBox 9">
            <a:extLst>
              <a:ext uri="{FF2B5EF4-FFF2-40B4-BE49-F238E27FC236}">
                <a16:creationId xmlns:a16="http://schemas.microsoft.com/office/drawing/2014/main" id="{67B24FA9-FB30-3C2A-A078-48F75E5E21CE}"/>
              </a:ext>
            </a:extLst>
          </p:cNvPr>
          <p:cNvSpPr txBox="1"/>
          <p:nvPr/>
        </p:nvSpPr>
        <p:spPr>
          <a:xfrm>
            <a:off x="906162" y="6858000"/>
            <a:ext cx="10379676" cy="230832"/>
          </a:xfrm>
          <a:prstGeom prst="rect">
            <a:avLst/>
          </a:prstGeom>
          <a:noFill/>
        </p:spPr>
        <p:txBody>
          <a:bodyPr wrap="square" rtlCol="0">
            <a:spAutoFit/>
          </a:bodyPr>
          <a:lstStyle/>
          <a:p>
            <a:r>
              <a:rPr lang="en-SG" sz="900">
                <a:hlinkClick r:id="rId3" tooltip="https://commons.wikimedia.org/wiki/File:Only_the_serious_know_how_to_truly_laugh.jpg"/>
              </a:rPr>
              <a:t>This Photo</a:t>
            </a:r>
            <a:r>
              <a:rPr lang="en-SG" sz="900"/>
              <a:t> by Unknown Author is licensed under </a:t>
            </a:r>
            <a:r>
              <a:rPr lang="en-SG" sz="900">
                <a:hlinkClick r:id="rId4" tooltip="https://creativecommons.org/licenses/by-sa/3.0/"/>
              </a:rPr>
              <a:t>CC BY-SA</a:t>
            </a:r>
            <a:endParaRPr lang="en-SG" sz="900"/>
          </a:p>
        </p:txBody>
      </p:sp>
      <p:pic>
        <p:nvPicPr>
          <p:cNvPr id="12" name="Picture 11" descr="A close-up of a child laughing&#10;&#10;Description automatically generated">
            <a:extLst>
              <a:ext uri="{FF2B5EF4-FFF2-40B4-BE49-F238E27FC236}">
                <a16:creationId xmlns:a16="http://schemas.microsoft.com/office/drawing/2014/main" id="{4DD9F325-87BE-9B5F-0B13-2C61450E2C8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26018" y="721826"/>
            <a:ext cx="1554497" cy="2072662"/>
          </a:xfrm>
          <a:prstGeom prst="rect">
            <a:avLst/>
          </a:prstGeom>
        </p:spPr>
      </p:pic>
      <p:pic>
        <p:nvPicPr>
          <p:cNvPr id="14" name="Picture 13" descr="A yellow smiley face with red lips and tongue sticking out&#10;&#10;Description automatically generated">
            <a:extLst>
              <a:ext uri="{FF2B5EF4-FFF2-40B4-BE49-F238E27FC236}">
                <a16:creationId xmlns:a16="http://schemas.microsoft.com/office/drawing/2014/main" id="{7CE3941F-5BE5-EA53-BCBB-934EE0944DF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53081" y="4053998"/>
            <a:ext cx="2557879" cy="2519388"/>
          </a:xfrm>
          <a:prstGeom prst="rect">
            <a:avLst/>
          </a:prstGeom>
        </p:spPr>
      </p:pic>
      <p:pic>
        <p:nvPicPr>
          <p:cNvPr id="16" name="Picture 15" descr="A yellow smiley face with white teeth&#10;&#10;Description automatically generated">
            <a:extLst>
              <a:ext uri="{FF2B5EF4-FFF2-40B4-BE49-F238E27FC236}">
                <a16:creationId xmlns:a16="http://schemas.microsoft.com/office/drawing/2014/main" id="{CC1F42BE-8A5A-DD11-E79A-92AF543CF92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891663" y="4718869"/>
            <a:ext cx="1261801" cy="1300407"/>
          </a:xfrm>
          <a:prstGeom prst="rect">
            <a:avLst/>
          </a:prstGeom>
        </p:spPr>
      </p:pic>
    </p:spTree>
    <p:extLst>
      <p:ext uri="{BB962C8B-B14F-4D97-AF65-F5344CB8AC3E}">
        <p14:creationId xmlns:p14="http://schemas.microsoft.com/office/powerpoint/2010/main" val="3446497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6E59C49-9CD0-4905-A11B-6CAF491A3997}"/>
              </a:ext>
            </a:extLst>
          </p:cNvPr>
          <p:cNvPicPr>
            <a:picLocks noGrp="1" noChangeAspect="1"/>
          </p:cNvPicPr>
          <p:nvPr>
            <p:ph idx="1"/>
          </p:nvPr>
        </p:nvPicPr>
        <p:blipFill rotWithShape="1">
          <a:blip r:embed="rId3"/>
          <a:srcRect t="11952" b="7418"/>
          <a:stretch/>
        </p:blipFill>
        <p:spPr>
          <a:xfrm>
            <a:off x="-1504" y="0"/>
            <a:ext cx="12191980" cy="6856718"/>
          </a:xfrm>
          <a:prstGeom prst="rect">
            <a:avLst/>
          </a:prstGeom>
        </p:spPr>
      </p:pic>
      <p:pic>
        <p:nvPicPr>
          <p:cNvPr id="5" name="Picture 4">
            <a:extLst>
              <a:ext uri="{FF2B5EF4-FFF2-40B4-BE49-F238E27FC236}">
                <a16:creationId xmlns:a16="http://schemas.microsoft.com/office/drawing/2014/main" id="{FEC56B8E-A4F7-4349-B010-D7C244545F3C}"/>
              </a:ext>
            </a:extLst>
          </p:cNvPr>
          <p:cNvPicPr>
            <a:picLocks noChangeAspect="1"/>
          </p:cNvPicPr>
          <p:nvPr/>
        </p:nvPicPr>
        <p:blipFill>
          <a:blip r:embed="rId4"/>
          <a:stretch>
            <a:fillRect/>
          </a:stretch>
        </p:blipFill>
        <p:spPr>
          <a:xfrm>
            <a:off x="732903" y="0"/>
            <a:ext cx="3200270" cy="1563350"/>
          </a:xfrm>
          <a:prstGeom prst="rect">
            <a:avLst/>
          </a:prstGeom>
        </p:spPr>
      </p:pic>
      <p:sp>
        <p:nvSpPr>
          <p:cNvPr id="2" name="Rectangle 1">
            <a:extLst>
              <a:ext uri="{FF2B5EF4-FFF2-40B4-BE49-F238E27FC236}">
                <a16:creationId xmlns:a16="http://schemas.microsoft.com/office/drawing/2014/main" id="{DE88D785-09DF-4385-A035-03DFBB34B235}"/>
              </a:ext>
            </a:extLst>
          </p:cNvPr>
          <p:cNvSpPr/>
          <p:nvPr/>
        </p:nvSpPr>
        <p:spPr>
          <a:xfrm>
            <a:off x="226015" y="2085251"/>
            <a:ext cx="4213905" cy="1323439"/>
          </a:xfrm>
          <a:prstGeom prst="rect">
            <a:avLst/>
          </a:prstGeom>
        </p:spPr>
        <p:txBody>
          <a:bodyPr wrap="square">
            <a:spAutoFit/>
          </a:bodyPr>
          <a:lstStyle/>
          <a:p>
            <a:r>
              <a:rPr lang="en-US" sz="4000" b="1" dirty="0">
                <a:solidFill>
                  <a:schemeClr val="bg1"/>
                </a:solidFill>
                <a:latin typeface="Arial" panose="020B0604020202020204" pitchFamily="34" charset="0"/>
              </a:rPr>
              <a:t>Distributed Computing</a:t>
            </a:r>
            <a:endParaRPr lang="en-SG" sz="4000" b="1" dirty="0">
              <a:solidFill>
                <a:schemeClr val="bg1"/>
              </a:solidFill>
            </a:endParaRPr>
          </a:p>
        </p:txBody>
      </p:sp>
      <p:sp>
        <p:nvSpPr>
          <p:cNvPr id="6" name="Subtitle 2">
            <a:extLst>
              <a:ext uri="{FF2B5EF4-FFF2-40B4-BE49-F238E27FC236}">
                <a16:creationId xmlns:a16="http://schemas.microsoft.com/office/drawing/2014/main" id="{119638E4-6407-4670-9977-A13166AE69EA}"/>
              </a:ext>
            </a:extLst>
          </p:cNvPr>
          <p:cNvSpPr txBox="1">
            <a:spLocks/>
          </p:cNvSpPr>
          <p:nvPr/>
        </p:nvSpPr>
        <p:spPr>
          <a:xfrm>
            <a:off x="10451897" y="5974538"/>
            <a:ext cx="1738579" cy="882180"/>
          </a:xfrm>
          <a:prstGeom prst="rect">
            <a:avLst/>
          </a:prstGeom>
        </p:spPr>
        <p:style>
          <a:lnRef idx="1">
            <a:schemeClr val="accent4"/>
          </a:lnRef>
          <a:fillRef idx="3">
            <a:schemeClr val="accent4"/>
          </a:fillRef>
          <a:effectRef idx="2">
            <a:schemeClr val="accent4"/>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1100" dirty="0"/>
              <a:t>Coordinator</a:t>
            </a:r>
          </a:p>
          <a:p>
            <a:r>
              <a:rPr lang="en-SG" sz="1100" dirty="0"/>
              <a:t>Mr Koh Choon Chye</a:t>
            </a:r>
          </a:p>
          <a:p>
            <a:r>
              <a:rPr lang="en-SG" sz="1100" dirty="0"/>
              <a:t>cckoh@ntu.edu.sg</a:t>
            </a:r>
          </a:p>
        </p:txBody>
      </p:sp>
      <p:sp>
        <p:nvSpPr>
          <p:cNvPr id="7" name="Title 1">
            <a:extLst>
              <a:ext uri="{FF2B5EF4-FFF2-40B4-BE49-F238E27FC236}">
                <a16:creationId xmlns:a16="http://schemas.microsoft.com/office/drawing/2014/main" id="{413B3BC3-62FC-4B81-A29C-630E787D6A2A}"/>
              </a:ext>
            </a:extLst>
          </p:cNvPr>
          <p:cNvSpPr txBox="1">
            <a:spLocks/>
          </p:cNvSpPr>
          <p:nvPr/>
        </p:nvSpPr>
        <p:spPr>
          <a:xfrm>
            <a:off x="1" y="5391302"/>
            <a:ext cx="3058160" cy="1465416"/>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FFFFFF"/>
                </a:solidFill>
              </a:rPr>
              <a:t>MSBA AN6007 </a:t>
            </a:r>
            <a:br>
              <a:rPr lang="en-US" sz="2000" dirty="0">
                <a:solidFill>
                  <a:srgbClr val="FFFFFF"/>
                </a:solidFill>
              </a:rPr>
            </a:br>
            <a:r>
              <a:rPr lang="en-US" sz="2000" dirty="0">
                <a:solidFill>
                  <a:srgbClr val="FFFFFF"/>
                </a:solidFill>
              </a:rPr>
              <a:t>Advanced Programming </a:t>
            </a:r>
          </a:p>
          <a:p>
            <a:r>
              <a:rPr lang="en-US" sz="2000" dirty="0">
                <a:solidFill>
                  <a:srgbClr val="FFFFFF"/>
                </a:solidFill>
              </a:rPr>
              <a:t>T2 AY2024-25</a:t>
            </a:r>
          </a:p>
        </p:txBody>
      </p:sp>
    </p:spTree>
    <p:extLst>
      <p:ext uri="{BB962C8B-B14F-4D97-AF65-F5344CB8AC3E}">
        <p14:creationId xmlns:p14="http://schemas.microsoft.com/office/powerpoint/2010/main" val="276800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29CD-A421-F00B-F288-B54F55FD5333}"/>
              </a:ext>
            </a:extLst>
          </p:cNvPr>
          <p:cNvSpPr>
            <a:spLocks noGrp="1"/>
          </p:cNvSpPr>
          <p:nvPr>
            <p:ph type="title"/>
          </p:nvPr>
        </p:nvSpPr>
        <p:spPr/>
        <p:txBody>
          <a:bodyPr>
            <a:normAutofit/>
          </a:bodyPr>
          <a:lstStyle/>
          <a:p>
            <a:r>
              <a:rPr lang="en-US" b="1" i="0" dirty="0">
                <a:solidFill>
                  <a:srgbClr val="273239"/>
                </a:solidFill>
                <a:effectLst/>
                <a:latin typeface="Source Sans 3"/>
              </a:rPr>
              <a:t>Difference between Parallel Computing and Distributed Computing</a:t>
            </a:r>
            <a:endParaRPr lang="en-SG" dirty="0"/>
          </a:p>
        </p:txBody>
      </p:sp>
      <p:sp>
        <p:nvSpPr>
          <p:cNvPr id="3" name="Content Placeholder 2">
            <a:extLst>
              <a:ext uri="{FF2B5EF4-FFF2-40B4-BE49-F238E27FC236}">
                <a16:creationId xmlns:a16="http://schemas.microsoft.com/office/drawing/2014/main" id="{4358E3BD-D0EA-C285-B263-BCDE3A788441}"/>
              </a:ext>
            </a:extLst>
          </p:cNvPr>
          <p:cNvSpPr>
            <a:spLocks noGrp="1"/>
          </p:cNvSpPr>
          <p:nvPr>
            <p:ph idx="1"/>
          </p:nvPr>
        </p:nvSpPr>
        <p:spPr/>
        <p:txBody>
          <a:bodyPr/>
          <a:lstStyle/>
          <a:p>
            <a:r>
              <a:rPr lang="en-US" b="0" i="0" dirty="0">
                <a:solidFill>
                  <a:srgbClr val="273239"/>
                </a:solidFill>
                <a:effectLst/>
                <a:latin typeface="Nunito" pitchFamily="2" charset="0"/>
              </a:rPr>
              <a:t>Parallel Computing and Distributed Computing are two important models of computing that have important roles in today’s high-performance computing. Both are designed to perform a large number of calculations breaking down the processes into several parallel tasks; however, they differ in structure, function, and utilization.</a:t>
            </a:r>
            <a:endParaRPr lang="en-SG" dirty="0"/>
          </a:p>
        </p:txBody>
      </p:sp>
      <p:sp>
        <p:nvSpPr>
          <p:cNvPr id="5" name="TextBox 4">
            <a:extLst>
              <a:ext uri="{FF2B5EF4-FFF2-40B4-BE49-F238E27FC236}">
                <a16:creationId xmlns:a16="http://schemas.microsoft.com/office/drawing/2014/main" id="{B86F7CD1-865F-3085-58FC-6B69BB6A0BEA}"/>
              </a:ext>
            </a:extLst>
          </p:cNvPr>
          <p:cNvSpPr txBox="1"/>
          <p:nvPr/>
        </p:nvSpPr>
        <p:spPr>
          <a:xfrm>
            <a:off x="838200" y="6176963"/>
            <a:ext cx="6095064" cy="923330"/>
          </a:xfrm>
          <a:prstGeom prst="rect">
            <a:avLst/>
          </a:prstGeom>
          <a:noFill/>
        </p:spPr>
        <p:txBody>
          <a:bodyPr wrap="square">
            <a:spAutoFit/>
          </a:bodyPr>
          <a:lstStyle/>
          <a:p>
            <a:r>
              <a:rPr lang="en-SG" dirty="0">
                <a:hlinkClick r:id="rId2"/>
              </a:rPr>
              <a:t>https://www.geeksforgeeks.org/difference-between-parallel-computing-and-distributed-computing/</a:t>
            </a:r>
            <a:endParaRPr lang="en-SG" dirty="0"/>
          </a:p>
          <a:p>
            <a:endParaRPr lang="en-SG" dirty="0"/>
          </a:p>
        </p:txBody>
      </p:sp>
      <p:sp>
        <p:nvSpPr>
          <p:cNvPr id="6" name="TextBox 5">
            <a:extLst>
              <a:ext uri="{FF2B5EF4-FFF2-40B4-BE49-F238E27FC236}">
                <a16:creationId xmlns:a16="http://schemas.microsoft.com/office/drawing/2014/main" id="{2F4BEC9D-9E08-84B8-E024-63A16FB1A47D}"/>
              </a:ext>
            </a:extLst>
          </p:cNvPr>
          <p:cNvSpPr txBox="1"/>
          <p:nvPr/>
        </p:nvSpPr>
        <p:spPr>
          <a:xfrm>
            <a:off x="999950" y="4858558"/>
            <a:ext cx="6095064" cy="369332"/>
          </a:xfrm>
          <a:prstGeom prst="rect">
            <a:avLst/>
          </a:prstGeom>
          <a:noFill/>
        </p:spPr>
        <p:txBody>
          <a:bodyPr wrap="square">
            <a:spAutoFit/>
          </a:bodyPr>
          <a:lstStyle/>
          <a:p>
            <a:r>
              <a:rPr lang="en-SG" dirty="0">
                <a:hlinkClick r:id="rId3"/>
              </a:rPr>
              <a:t>https://wiki.python.org/moin/ParallelProcessing</a:t>
            </a:r>
            <a:endParaRPr lang="en-SG" dirty="0"/>
          </a:p>
        </p:txBody>
      </p:sp>
    </p:spTree>
    <p:extLst>
      <p:ext uri="{BB962C8B-B14F-4D97-AF65-F5344CB8AC3E}">
        <p14:creationId xmlns:p14="http://schemas.microsoft.com/office/powerpoint/2010/main" val="328471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7554-01B7-3537-2869-BCA024DC78B7}"/>
              </a:ext>
            </a:extLst>
          </p:cNvPr>
          <p:cNvSpPr>
            <a:spLocks noGrp="1"/>
          </p:cNvSpPr>
          <p:nvPr>
            <p:ph type="title"/>
          </p:nvPr>
        </p:nvSpPr>
        <p:spPr/>
        <p:txBody>
          <a:bodyPr/>
          <a:lstStyle/>
          <a:p>
            <a:r>
              <a:rPr lang="en-US" dirty="0"/>
              <a:t>Distributed Computing</a:t>
            </a:r>
            <a:endParaRPr lang="en-SG" dirty="0"/>
          </a:p>
        </p:txBody>
      </p:sp>
      <p:sp>
        <p:nvSpPr>
          <p:cNvPr id="3" name="Content Placeholder 2">
            <a:extLst>
              <a:ext uri="{FF2B5EF4-FFF2-40B4-BE49-F238E27FC236}">
                <a16:creationId xmlns:a16="http://schemas.microsoft.com/office/drawing/2014/main" id="{F4C593E3-6CD5-7B1D-EB6C-E5DB534F3FD4}"/>
              </a:ext>
            </a:extLst>
          </p:cNvPr>
          <p:cNvSpPr>
            <a:spLocks noGrp="1"/>
          </p:cNvSpPr>
          <p:nvPr>
            <p:ph idx="1"/>
          </p:nvPr>
        </p:nvSpPr>
        <p:spPr>
          <a:xfrm>
            <a:off x="838200" y="1413842"/>
            <a:ext cx="10358658" cy="2673707"/>
          </a:xfrm>
        </p:spPr>
        <p:txBody>
          <a:bodyPr>
            <a:normAutofit fontScale="55000" lnSpcReduction="20000"/>
          </a:bodyPr>
          <a:lstStyle/>
          <a:p>
            <a:r>
              <a:rPr lang="en-US" b="0" i="0" dirty="0">
                <a:solidFill>
                  <a:srgbClr val="273239"/>
                </a:solidFill>
                <a:effectLst/>
                <a:latin typeface="Nunito" pitchFamily="2" charset="0"/>
              </a:rPr>
              <a:t>In distributed computing we have </a:t>
            </a:r>
            <a:r>
              <a:rPr lang="en-US" b="0" i="0" dirty="0">
                <a:solidFill>
                  <a:srgbClr val="FF0000"/>
                </a:solidFill>
                <a:effectLst/>
                <a:highlight>
                  <a:srgbClr val="FFFF00"/>
                </a:highlight>
                <a:latin typeface="Nunito" pitchFamily="2" charset="0"/>
              </a:rPr>
              <a:t>multiple autonomous computers </a:t>
            </a:r>
            <a:r>
              <a:rPr lang="en-US" b="0" i="0" dirty="0">
                <a:solidFill>
                  <a:srgbClr val="273239"/>
                </a:solidFill>
                <a:effectLst/>
                <a:latin typeface="Nunito" pitchFamily="2" charset="0"/>
              </a:rPr>
              <a:t>which seems to the user as single system. In distributed systems there is no shared memory and computers communicate with each other through message passing. In distributed computing a single task is divided among different computers.</a:t>
            </a:r>
          </a:p>
          <a:p>
            <a:endParaRPr lang="en-US" b="0" i="0" dirty="0">
              <a:solidFill>
                <a:srgbClr val="273239"/>
              </a:solidFill>
              <a:effectLst/>
              <a:latin typeface="Nunito" pitchFamily="2" charset="0"/>
            </a:endParaRPr>
          </a:p>
          <a:p>
            <a:r>
              <a:rPr lang="en-US" dirty="0"/>
              <a:t>Distributed processing involves running tasks across multiple machines, whereas parallel processing generally refers to running tasks on multiple cores within a single machine.</a:t>
            </a:r>
            <a:endParaRPr lang="en-SG" dirty="0"/>
          </a:p>
          <a:p>
            <a:endParaRPr lang="en-US" dirty="0">
              <a:solidFill>
                <a:srgbClr val="273239"/>
              </a:solidFill>
              <a:latin typeface="Nunito" pitchFamily="2" charset="0"/>
            </a:endParaRPr>
          </a:p>
          <a:p>
            <a:r>
              <a:rPr lang="en-US" b="0" i="0" dirty="0">
                <a:solidFill>
                  <a:srgbClr val="273239"/>
                </a:solidFill>
                <a:effectLst/>
                <a:latin typeface="Nunito" pitchFamily="2" charset="0"/>
              </a:rPr>
              <a:t>Artificial Intelligence and Machine Learning, Scientific Research and High-Performance Computing, Financial Sectors, Energy and Environment sectors, Internet of Things, Blockchain and Cryptocurrencies are the areas where distributed computing is used.</a:t>
            </a:r>
            <a:endParaRPr lang="en-SG" dirty="0"/>
          </a:p>
        </p:txBody>
      </p:sp>
      <p:pic>
        <p:nvPicPr>
          <p:cNvPr id="5" name="Picture 4">
            <a:extLst>
              <a:ext uri="{FF2B5EF4-FFF2-40B4-BE49-F238E27FC236}">
                <a16:creationId xmlns:a16="http://schemas.microsoft.com/office/drawing/2014/main" id="{64C7079E-9DED-91B1-EC3F-A3BD4B36E9BA}"/>
              </a:ext>
            </a:extLst>
          </p:cNvPr>
          <p:cNvPicPr>
            <a:picLocks noChangeAspect="1"/>
          </p:cNvPicPr>
          <p:nvPr/>
        </p:nvPicPr>
        <p:blipFill>
          <a:blip r:embed="rId2"/>
          <a:stretch>
            <a:fillRect/>
          </a:stretch>
        </p:blipFill>
        <p:spPr>
          <a:xfrm>
            <a:off x="2390972" y="3720734"/>
            <a:ext cx="6251428" cy="3035282"/>
          </a:xfrm>
          <a:prstGeom prst="rect">
            <a:avLst/>
          </a:prstGeom>
        </p:spPr>
      </p:pic>
    </p:spTree>
    <p:extLst>
      <p:ext uri="{BB962C8B-B14F-4D97-AF65-F5344CB8AC3E}">
        <p14:creationId xmlns:p14="http://schemas.microsoft.com/office/powerpoint/2010/main" val="1032153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75FB-9EA8-2FB5-740D-70249EDF1D79}"/>
              </a:ext>
            </a:extLst>
          </p:cNvPr>
          <p:cNvSpPr>
            <a:spLocks noGrp="1"/>
          </p:cNvSpPr>
          <p:nvPr>
            <p:ph type="title"/>
          </p:nvPr>
        </p:nvSpPr>
        <p:spPr/>
        <p:txBody>
          <a:bodyPr/>
          <a:lstStyle/>
          <a:p>
            <a:r>
              <a:rPr lang="en-US" dirty="0"/>
              <a:t>Advantages of Distributed Computing</a:t>
            </a:r>
            <a:endParaRPr lang="en-SG" dirty="0"/>
          </a:p>
        </p:txBody>
      </p:sp>
      <p:sp>
        <p:nvSpPr>
          <p:cNvPr id="3" name="Content Placeholder 2">
            <a:extLst>
              <a:ext uri="{FF2B5EF4-FFF2-40B4-BE49-F238E27FC236}">
                <a16:creationId xmlns:a16="http://schemas.microsoft.com/office/drawing/2014/main" id="{DC7C046C-AEB7-1FC5-C4BF-7BAC49F0F645}"/>
              </a:ext>
            </a:extLst>
          </p:cNvPr>
          <p:cNvSpPr>
            <a:spLocks noGrp="1"/>
          </p:cNvSpPr>
          <p:nvPr>
            <p:ph idx="1"/>
          </p:nvPr>
        </p:nvSpPr>
        <p:spPr/>
        <p:txBody>
          <a:bodyPr>
            <a:normAutofit fontScale="77500" lnSpcReduction="20000"/>
          </a:bodyPr>
          <a:lstStyle/>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Fault Tolerance: </a:t>
            </a:r>
            <a:r>
              <a:rPr lang="en-US" b="0" i="0" dirty="0">
                <a:solidFill>
                  <a:srgbClr val="273239"/>
                </a:solidFill>
                <a:effectLst/>
                <a:latin typeface="Nunito" pitchFamily="2" charset="0"/>
              </a:rPr>
              <a:t>The failure of one node means that this node is no longer part of the computations, but that is not fatal for the entire computation since there are other computers participating in the process thereby making the system more reliable.</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Cost-Effective: </a:t>
            </a:r>
            <a:r>
              <a:rPr lang="en-US" b="0" i="0" dirty="0">
                <a:solidFill>
                  <a:srgbClr val="273239"/>
                </a:solidFill>
                <a:effectLst/>
                <a:latin typeface="Nunito" pitchFamily="2" charset="0"/>
              </a:rPr>
              <a:t>Builds upon existing hardware and has flexibility in utilizing commodity machines instead of the need to have expensive and specific processors for its use.</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Scalability: </a:t>
            </a:r>
            <a:r>
              <a:rPr lang="en-US" b="0" i="0" dirty="0">
                <a:solidFill>
                  <a:srgbClr val="273239"/>
                </a:solidFill>
                <a:effectLst/>
                <a:latin typeface="Nunito" pitchFamily="2" charset="0"/>
              </a:rPr>
              <a:t>The distributed systems have the ability to scale and expand horizontally through the addition of more machines in the networks and therefore they can take on greater workloads and processes.</a:t>
            </a:r>
          </a:p>
          <a:p>
            <a:pPr algn="l" fontAlgn="base">
              <a:spcAft>
                <a:spcPts val="1800"/>
              </a:spcAft>
              <a:buFont typeface="Arial" panose="020B0604020202020204" pitchFamily="34" charset="0"/>
              <a:buChar char="•"/>
            </a:pPr>
            <a:r>
              <a:rPr lang="en-US" b="1" i="0" dirty="0">
                <a:solidFill>
                  <a:srgbClr val="273239"/>
                </a:solidFill>
                <a:effectLst/>
                <a:latin typeface="Nunito" pitchFamily="2" charset="0"/>
              </a:rPr>
              <a:t>Geographic Distribution: </a:t>
            </a:r>
            <a:r>
              <a:rPr lang="en-US" b="0" i="0" dirty="0">
                <a:solidFill>
                  <a:srgbClr val="273239"/>
                </a:solidFill>
                <a:effectLst/>
                <a:latin typeface="Nunito" pitchFamily="2" charset="0"/>
              </a:rPr>
              <a:t>Distributed computing makes it possible to execute tasks at different points thereby eliminating latencies.</a:t>
            </a:r>
          </a:p>
          <a:p>
            <a:endParaRPr lang="en-SG" dirty="0"/>
          </a:p>
        </p:txBody>
      </p:sp>
    </p:spTree>
    <p:extLst>
      <p:ext uri="{BB962C8B-B14F-4D97-AF65-F5344CB8AC3E}">
        <p14:creationId xmlns:p14="http://schemas.microsoft.com/office/powerpoint/2010/main" val="3839363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663</TotalTime>
  <Words>2048</Words>
  <Application>Microsoft Office PowerPoint</Application>
  <PresentationFormat>Widescreen</PresentationFormat>
  <Paragraphs>214</Paragraphs>
  <Slides>35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Inter</vt:lpstr>
      <vt:lpstr>New Grotesk</vt:lpstr>
      <vt:lpstr>Source Sans 3</vt:lpstr>
      <vt:lpstr>Aptos</vt:lpstr>
      <vt:lpstr>Aptos Display</vt:lpstr>
      <vt:lpstr>Arial</vt:lpstr>
      <vt:lpstr>Nunito</vt:lpstr>
      <vt:lpstr>Times New Roman</vt:lpstr>
      <vt:lpstr>Office Theme</vt:lpstr>
      <vt:lpstr>Fun Facts GenAI can’t cope</vt:lpstr>
      <vt:lpstr>Copilot</vt:lpstr>
      <vt:lpstr>deepseek</vt:lpstr>
      <vt:lpstr>chatgpt</vt:lpstr>
      <vt:lpstr>But, the fact is </vt:lpstr>
      <vt:lpstr>PowerPoint Presentation</vt:lpstr>
      <vt:lpstr>Difference between Parallel Computing and Distributed Computing</vt:lpstr>
      <vt:lpstr>Distributed Computing</vt:lpstr>
      <vt:lpstr>Advantages of Distributed Computing</vt:lpstr>
      <vt:lpstr>Disadvantages of Distributed Computing</vt:lpstr>
      <vt:lpstr> </vt:lpstr>
      <vt:lpstr>Most popular frameworks for distributed computing.</vt:lpstr>
      <vt:lpstr>Spark</vt:lpstr>
      <vt:lpstr>PySpark</vt:lpstr>
      <vt:lpstr>PySpark vs Spark</vt:lpstr>
      <vt:lpstr>Dask </vt:lpstr>
      <vt:lpstr>PowerPoint Presentation</vt:lpstr>
      <vt:lpstr>PowerPoint Presentation</vt:lpstr>
      <vt:lpstr>Ray </vt:lpstr>
      <vt:lpstr>PowerPoint Presentation</vt:lpstr>
      <vt:lpstr>Ray elearn</vt:lpstr>
      <vt:lpstr>PowerPoint Presentation</vt:lpstr>
      <vt:lpstr>Which framework to use?</vt:lpstr>
      <vt:lpstr>PowerPoint Presentation</vt:lpstr>
      <vt:lpstr>PowerPoint Presentation</vt:lpstr>
      <vt:lpstr>PowerPoint Presentation</vt:lpstr>
      <vt:lpstr>PowerPoint Presentation</vt:lpstr>
      <vt:lpstr>PowerPoint Presentation</vt:lpstr>
      <vt:lpstr>5 types of data processing</vt:lpstr>
      <vt:lpstr>Project Milestone :</vt:lpstr>
      <vt:lpstr>Coming next ….</vt:lpstr>
      <vt:lpstr>What to submit?</vt:lpstr>
      <vt:lpstr>Presentation </vt:lpstr>
      <vt:lpstr>Presentation Suggestion</vt:lpstr>
      <vt:lpstr>Peer- appraisal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Koh Choon Chye</dc:creator>
  <cp:lastModifiedBy>Koh Choon Chye</cp:lastModifiedBy>
  <cp:revision>55</cp:revision>
  <dcterms:created xsi:type="dcterms:W3CDTF">2024-12-22T14:25:26Z</dcterms:created>
  <dcterms:modified xsi:type="dcterms:W3CDTF">2025-02-13T05:35:31Z</dcterms:modified>
</cp:coreProperties>
</file>